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61"/>
  </p:notesMasterIdLst>
  <p:handoutMasterIdLst>
    <p:handoutMasterId r:id="rId162"/>
  </p:handoutMasterIdLst>
  <p:sldIdLst>
    <p:sldId id="257" r:id="rId6"/>
    <p:sldId id="458" r:id="rId7"/>
    <p:sldId id="455" r:id="rId8"/>
    <p:sldId id="459" r:id="rId9"/>
    <p:sldId id="457" r:id="rId10"/>
    <p:sldId id="456" r:id="rId11"/>
    <p:sldId id="449" r:id="rId12"/>
    <p:sldId id="450" r:id="rId13"/>
    <p:sldId id="451" r:id="rId14"/>
    <p:sldId id="453" r:id="rId15"/>
    <p:sldId id="454" r:id="rId16"/>
    <p:sldId id="447" r:id="rId17"/>
    <p:sldId id="448" r:id="rId18"/>
    <p:sldId id="452" r:id="rId19"/>
    <p:sldId id="278" r:id="rId20"/>
    <p:sldId id="279" r:id="rId21"/>
    <p:sldId id="435" r:id="rId22"/>
    <p:sldId id="437" r:id="rId23"/>
    <p:sldId id="438" r:id="rId24"/>
    <p:sldId id="439" r:id="rId25"/>
    <p:sldId id="440" r:id="rId26"/>
    <p:sldId id="360" r:id="rId27"/>
    <p:sldId id="444" r:id="rId28"/>
    <p:sldId id="397" r:id="rId29"/>
    <p:sldId id="361" r:id="rId30"/>
    <p:sldId id="377" r:id="rId31"/>
    <p:sldId id="419" r:id="rId32"/>
    <p:sldId id="421" r:id="rId33"/>
    <p:sldId id="420" r:id="rId34"/>
    <p:sldId id="422" r:id="rId35"/>
    <p:sldId id="423" r:id="rId36"/>
    <p:sldId id="418" r:id="rId37"/>
    <p:sldId id="412" r:id="rId38"/>
    <p:sldId id="446" r:id="rId39"/>
    <p:sldId id="402" r:id="rId40"/>
    <p:sldId id="445" r:id="rId41"/>
    <p:sldId id="413" r:id="rId42"/>
    <p:sldId id="424" r:id="rId43"/>
    <p:sldId id="430" r:id="rId44"/>
    <p:sldId id="433" r:id="rId45"/>
    <p:sldId id="416" r:id="rId46"/>
    <p:sldId id="441" r:id="rId47"/>
    <p:sldId id="415" r:id="rId48"/>
    <p:sldId id="442" r:id="rId49"/>
    <p:sldId id="417" r:id="rId50"/>
    <p:sldId id="443" r:id="rId51"/>
    <p:sldId id="400" r:id="rId52"/>
    <p:sldId id="271" r:id="rId53"/>
    <p:sldId id="399" r:id="rId54"/>
    <p:sldId id="401" r:id="rId55"/>
    <p:sldId id="394" r:id="rId56"/>
    <p:sldId id="395" r:id="rId57"/>
    <p:sldId id="396" r:id="rId58"/>
    <p:sldId id="374" r:id="rId59"/>
    <p:sldId id="373" r:id="rId60"/>
    <p:sldId id="375" r:id="rId61"/>
    <p:sldId id="376" r:id="rId62"/>
    <p:sldId id="378" r:id="rId63"/>
    <p:sldId id="379" r:id="rId64"/>
    <p:sldId id="366" r:id="rId65"/>
    <p:sldId id="380" r:id="rId66"/>
    <p:sldId id="381" r:id="rId67"/>
    <p:sldId id="365" r:id="rId68"/>
    <p:sldId id="370" r:id="rId69"/>
    <p:sldId id="372" r:id="rId70"/>
    <p:sldId id="389" r:id="rId71"/>
    <p:sldId id="369" r:id="rId72"/>
    <p:sldId id="390" r:id="rId73"/>
    <p:sldId id="388" r:id="rId74"/>
    <p:sldId id="391" r:id="rId75"/>
    <p:sldId id="392" r:id="rId76"/>
    <p:sldId id="386" r:id="rId77"/>
    <p:sldId id="384" r:id="rId78"/>
    <p:sldId id="382" r:id="rId79"/>
    <p:sldId id="383" r:id="rId80"/>
    <p:sldId id="363" r:id="rId81"/>
    <p:sldId id="362" r:id="rId82"/>
    <p:sldId id="335" r:id="rId83"/>
    <p:sldId id="339" r:id="rId84"/>
    <p:sldId id="336" r:id="rId85"/>
    <p:sldId id="337" r:id="rId86"/>
    <p:sldId id="338" r:id="rId87"/>
    <p:sldId id="345" r:id="rId88"/>
    <p:sldId id="340" r:id="rId89"/>
    <p:sldId id="359" r:id="rId90"/>
    <p:sldId id="346" r:id="rId91"/>
    <p:sldId id="347" r:id="rId92"/>
    <p:sldId id="348" r:id="rId93"/>
    <p:sldId id="349" r:id="rId94"/>
    <p:sldId id="357" r:id="rId95"/>
    <p:sldId id="356" r:id="rId96"/>
    <p:sldId id="355" r:id="rId97"/>
    <p:sldId id="350" r:id="rId98"/>
    <p:sldId id="351" r:id="rId99"/>
    <p:sldId id="353" r:id="rId100"/>
    <p:sldId id="354" r:id="rId101"/>
    <p:sldId id="352" r:id="rId102"/>
    <p:sldId id="358" r:id="rId103"/>
    <p:sldId id="318" r:id="rId104"/>
    <p:sldId id="319" r:id="rId105"/>
    <p:sldId id="320" r:id="rId106"/>
    <p:sldId id="321" r:id="rId107"/>
    <p:sldId id="322" r:id="rId108"/>
    <p:sldId id="323" r:id="rId109"/>
    <p:sldId id="327" r:id="rId110"/>
    <p:sldId id="328" r:id="rId111"/>
    <p:sldId id="329" r:id="rId112"/>
    <p:sldId id="326" r:id="rId113"/>
    <p:sldId id="325" r:id="rId114"/>
    <p:sldId id="330" r:id="rId115"/>
    <p:sldId id="324" r:id="rId116"/>
    <p:sldId id="332" r:id="rId117"/>
    <p:sldId id="333" r:id="rId118"/>
    <p:sldId id="334" r:id="rId119"/>
    <p:sldId id="331" r:id="rId120"/>
    <p:sldId id="297" r:id="rId121"/>
    <p:sldId id="314" r:id="rId122"/>
    <p:sldId id="313" r:id="rId123"/>
    <p:sldId id="298" r:id="rId124"/>
    <p:sldId id="299" r:id="rId125"/>
    <p:sldId id="301" r:id="rId126"/>
    <p:sldId id="303" r:id="rId127"/>
    <p:sldId id="302" r:id="rId128"/>
    <p:sldId id="304" r:id="rId129"/>
    <p:sldId id="305" r:id="rId130"/>
    <p:sldId id="306" r:id="rId131"/>
    <p:sldId id="308" r:id="rId132"/>
    <p:sldId id="307" r:id="rId133"/>
    <p:sldId id="309" r:id="rId134"/>
    <p:sldId id="310" r:id="rId135"/>
    <p:sldId id="315" r:id="rId136"/>
    <p:sldId id="316" r:id="rId137"/>
    <p:sldId id="317" r:id="rId138"/>
    <p:sldId id="312" r:id="rId139"/>
    <p:sldId id="258" r:id="rId140"/>
    <p:sldId id="282" r:id="rId141"/>
    <p:sldId id="283" r:id="rId142"/>
    <p:sldId id="284" r:id="rId143"/>
    <p:sldId id="285" r:id="rId144"/>
    <p:sldId id="286" r:id="rId145"/>
    <p:sldId id="288" r:id="rId146"/>
    <p:sldId id="289" r:id="rId147"/>
    <p:sldId id="290" r:id="rId148"/>
    <p:sldId id="292" r:id="rId149"/>
    <p:sldId id="291" r:id="rId150"/>
    <p:sldId id="294" r:id="rId151"/>
    <p:sldId id="293" r:id="rId152"/>
    <p:sldId id="295" r:id="rId153"/>
    <p:sldId id="342" r:id="rId154"/>
    <p:sldId id="343" r:id="rId155"/>
    <p:sldId id="344" r:id="rId156"/>
    <p:sldId id="296" r:id="rId157"/>
    <p:sldId id="287" r:id="rId158"/>
    <p:sldId id="300" r:id="rId159"/>
    <p:sldId id="398" r:id="rId1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58"/>
            <p14:sldId id="455"/>
            <p14:sldId id="459"/>
            <p14:sldId id="457"/>
            <p14:sldId id="456"/>
            <p14:sldId id="449"/>
            <p14:sldId id="450"/>
            <p14:sldId id="451"/>
            <p14:sldId id="453"/>
            <p14:sldId id="454"/>
            <p14:sldId id="447"/>
            <p14:sldId id="448"/>
            <p14:sldId id="452"/>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C24"/>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1" autoAdjust="0"/>
    <p:restoredTop sz="94660"/>
  </p:normalViewPr>
  <p:slideViewPr>
    <p:cSldViewPr snapToGrid="0">
      <p:cViewPr varScale="1">
        <p:scale>
          <a:sx n="111" d="100"/>
          <a:sy n="111" d="100"/>
        </p:scale>
        <p:origin x="552" y="9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theme" Target="theme/theme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1-27T03:27:30.569" v="709" actId="20577"/>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addSp delSp modSp mod">
        <pc:chgData name="Jha, Aryan Ritwajeet" userId="2aad577e-539b-449b-83a6-8d411f484b4d" providerId="ADAL" clId="{5A91BA2C-E597-475E-87E7-560FCB31217C}" dt="2024-01-27T03:20:16.998" v="498" actId="107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mod">
        <pc:chgData name="Jha, Aryan Ritwajeet" userId="2aad577e-539b-449b-83a6-8d411f484b4d" providerId="ADAL" clId="{5A91BA2C-E597-475E-87E7-560FCB31217C}" dt="2024-01-27T03:27:30.569" v="709" actId="20577"/>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mod ord">
        <pc:chgData name="Jha, Aryan Ritwajeet" userId="2aad577e-539b-449b-83a6-8d411f484b4d" providerId="ADAL" clId="{5A91BA2C-E597-475E-87E7-560FCB31217C}" dt="2024-01-27T03:25:35.034" v="677"/>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ord">
        <pc:chgData name="Jha, Aryan Ritwajeet" userId="2aad577e-539b-449b-83a6-8d411f484b4d" providerId="ADAL" clId="{5A91BA2C-E597-475E-87E7-560FCB31217C}" dt="2024-01-27T03:19:01.057" v="483"/>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mod">
        <pc:chgData name="Jha, Aryan Ritwajeet" userId="2aad577e-539b-449b-83a6-8d411f484b4d" providerId="ADAL" clId="{5A91BA2C-E597-475E-87E7-560FCB31217C}" dt="2024-01-27T03:22:54.746" v="517" actId="14100"/>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26-Jan-24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26-Jan-24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122</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146</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147</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148</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149</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150</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151</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152</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92.png"/></Relationships>
</file>

<file path=ppt/slides/_rels/slide10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154.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0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10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0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154.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0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0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7.png"/></Relationships>
</file>

<file path=ppt/slides/_rels/slide11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1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21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51.png"/><Relationship Id="rId4" Type="http://schemas.openxmlformats.org/officeDocument/2006/relationships/image" Target="../media/image18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98.jpeg"/><Relationship Id="rId7" Type="http://schemas.openxmlformats.org/officeDocument/2006/relationships/image" Target="../media/image202.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201.jpeg"/><Relationship Id="rId4" Type="http://schemas.openxmlformats.org/officeDocument/2006/relationships/image" Target="../media/image200.png"/></Relationships>
</file>

<file path=ppt/slides/_rels/slide12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 Target="slide15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4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3.png"/></Relationships>
</file>

<file path=ppt/slides/_rels/slide153.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55.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8.xml"/><Relationship Id="rId5" Type="http://schemas.openxmlformats.org/officeDocument/2006/relationships/image" Target="../media/image60.sv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8.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250.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8.xml"/><Relationship Id="rId5" Type="http://schemas.openxmlformats.org/officeDocument/2006/relationships/image" Target="../media/image64.sv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330.png"/><Relationship Id="rId2" Type="http://schemas.openxmlformats.org/officeDocument/2006/relationships/image" Target="../media/image55.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66.sv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5.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0.xml"/><Relationship Id="rId5" Type="http://schemas.openxmlformats.org/officeDocument/2006/relationships/image" Target="../media/image98.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59.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0.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68.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openxmlformats.org/officeDocument/2006/relationships/image" Target="../media/image1710.png"/><Relationship Id="rId7" Type="http://schemas.openxmlformats.org/officeDocument/2006/relationships/image" Target="../media/image2112.png"/><Relationship Id="rId2" Type="http://schemas.openxmlformats.org/officeDocument/2006/relationships/image" Target="../media/image1611.png"/><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1911.png"/><Relationship Id="rId4" Type="http://schemas.openxmlformats.org/officeDocument/2006/relationships/image" Target="../media/image18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40.png"/><Relationship Id="rId9" Type="http://schemas.openxmlformats.org/officeDocument/2006/relationships/image" Target="../media/image290.png"/></Relationships>
</file>

<file path=ppt/slides/_rels/slide8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1.png"/><Relationship Id="rId4" Type="http://schemas.openxmlformats.org/officeDocument/2006/relationships/image" Target="../media/image321.png"/></Relationships>
</file>

<file path=ppt/slides/_rels/slide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9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dirty="0"/>
              <a:t>Multi-Period Optimal Power Flow</a:t>
            </a:r>
            <a:br>
              <a:rPr lang="en-US" dirty="0"/>
            </a:br>
            <a:r>
              <a:rPr lang="en-US" sz="2800" dirty="0"/>
              <a:t>for Active Power Distribution Systems</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pPr algn="ctr"/>
            <a:r>
              <a:rPr lang="en-US" dirty="0"/>
              <a:t>Aryan Ritwajeet Jha</a:t>
            </a:r>
          </a:p>
          <a:p>
            <a:pPr algn="ctr"/>
            <a:r>
              <a:rPr lang="en-US" sz="1800" dirty="0"/>
              <a:t>Graduate Research Assistant</a:t>
            </a:r>
          </a:p>
          <a:p>
            <a:pPr algn="ctr"/>
            <a:r>
              <a:rPr lang="en-US" sz="1800"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r>
                  <a:rPr lang="en-US" dirty="0"/>
                  <a:t>OpenDSS Powerflow with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876634" y="800408"/>
            <a:ext cx="6552414" cy="1415772"/>
          </a:xfrm>
          <a:prstGeom prst="rect">
            <a:avLst/>
          </a:prstGeom>
          <a:solidFill>
            <a:srgbClr val="BFBFBF"/>
          </a:solidFill>
        </p:spPr>
        <p:txBody>
          <a:bodyPr wrap="square" rtlCol="0">
            <a:spAutoFit/>
          </a:bodyPr>
          <a:lstStyle/>
          <a:p>
            <a:r>
              <a:rPr lang="en-US" dirty="0"/>
              <a:t>Current Status: My MPCOPF line loss result matches with the previous COPF line loss results, which still is a little off the OpenDSS line loss. Voltages (on the next page) match closely, but not completely. I don’t know the cause of the slight mismatch. </a:t>
            </a:r>
            <a:r>
              <a:rPr lang="en-US" sz="1200" dirty="0"/>
              <a:t>(and whether it will blow up for bigger simulations, or not be an issue)</a:t>
            </a:r>
            <a:endParaRPr lang="en-US" dirty="0"/>
          </a:p>
        </p:txBody>
      </p:sp>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stretch>
            <a:fillRect/>
          </a:stretch>
        </p:blipFill>
        <p:spPr>
          <a:xfrm>
            <a:off x="316117" y="3191049"/>
            <a:ext cx="5638222"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stretch>
            <a:fillRect/>
          </a:stretch>
        </p:blipFill>
        <p:spPr>
          <a:xfrm>
            <a:off x="7924574" y="3644916"/>
            <a:ext cx="3238952" cy="647790"/>
          </a:xfrm>
          <a:prstGeom prst="rect">
            <a:avLst/>
          </a:prstGeom>
        </p:spPr>
      </p:pic>
      <p:cxnSp>
        <p:nvCxnSpPr>
          <p:cNvPr id="20" name="Straight Arrow Connector 19">
            <a:extLst>
              <a:ext uri="{FF2B5EF4-FFF2-40B4-BE49-F238E27FC236}">
                <a16:creationId xmlns:a16="http://schemas.microsoft.com/office/drawing/2014/main" id="{7100EED4-B11E-8C5C-B4DC-7DDF8E48ABD0}"/>
              </a:ext>
            </a:extLst>
          </p:cNvPr>
          <p:cNvCxnSpPr>
            <a:cxnSpLocks/>
            <a:endCxn id="16" idx="2"/>
          </p:cNvCxnSpPr>
          <p:nvPr/>
        </p:nvCxnSpPr>
        <p:spPr>
          <a:xfrm flipV="1">
            <a:off x="1354202" y="2216180"/>
            <a:ext cx="4798639" cy="1702907"/>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sp>
        <p:nvSpPr>
          <p:cNvPr id="26" name="Rectangle 25">
            <a:extLst>
              <a:ext uri="{FF2B5EF4-FFF2-40B4-BE49-F238E27FC236}">
                <a16:creationId xmlns:a16="http://schemas.microsoft.com/office/drawing/2014/main" id="{93CAF96D-A6BE-3211-AA4C-2387CD9B87EF}"/>
              </a:ext>
            </a:extLst>
          </p:cNvPr>
          <p:cNvSpPr/>
          <p:nvPr/>
        </p:nvSpPr>
        <p:spPr>
          <a:xfrm>
            <a:off x="406400" y="4483100"/>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91EC0B5-692C-4C17-0ADB-BBA2A398A67A}"/>
              </a:ext>
            </a:extLst>
          </p:cNvPr>
          <p:cNvSpPr/>
          <p:nvPr/>
        </p:nvSpPr>
        <p:spPr>
          <a:xfrm>
            <a:off x="7975374" y="3822684"/>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A2994EB7-B62A-E357-8EA3-BDDE36DD71AF}"/>
              </a:ext>
            </a:extLst>
          </p:cNvPr>
          <p:cNvCxnSpPr>
            <a:cxnSpLocks/>
            <a:stCxn id="27" idx="0"/>
            <a:endCxn id="16" idx="2"/>
          </p:cNvCxnSpPr>
          <p:nvPr/>
        </p:nvCxnSpPr>
        <p:spPr>
          <a:xfrm flipH="1" flipV="1">
            <a:off x="6152841" y="2216180"/>
            <a:ext cx="2664021" cy="160650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628749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dirty="0">
                <a:solidFill>
                  <a:srgbClr val="FFFFFF"/>
                </a:solidFill>
                <a:latin typeface="+mj-lt"/>
              </a:rPr>
              <a:t>Comparison with OpenDSS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10" name="Picture 9" descr="A graph of a bus number&#10;&#10;Description automatically generated">
            <a:extLst>
              <a:ext uri="{FF2B5EF4-FFF2-40B4-BE49-F238E27FC236}">
                <a16:creationId xmlns:a16="http://schemas.microsoft.com/office/drawing/2014/main" id="{B3A44A62-6FC1-8035-00D9-83A07F85D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045" y="1761485"/>
            <a:ext cx="5838095" cy="4628571"/>
          </a:xfrm>
          <a:prstGeom prst="rect">
            <a:avLst/>
          </a:prstGeom>
        </p:spPr>
      </p:pic>
    </p:spTree>
    <p:extLst>
      <p:ext uri="{BB962C8B-B14F-4D97-AF65-F5344CB8AC3E}">
        <p14:creationId xmlns:p14="http://schemas.microsoft.com/office/powerpoint/2010/main" val="30200232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E236B9B2-5A82-04B7-EA55-64D0E91DE4BC}"/>
              </a:ext>
            </a:extLst>
          </p:cNvPr>
          <p:cNvPicPr>
            <a:picLocks noGrp="1" noChangeAspect="1"/>
          </p:cNvPicPr>
          <p:nvPr>
            <p:ph idx="1"/>
          </p:nvPr>
        </p:nvPicPr>
        <p:blipFill>
          <a:blip r:embed="rId3"/>
          <a:stretch>
            <a:fillRect/>
          </a:stretch>
        </p:blipFill>
        <p:spPr>
          <a:xfrm>
            <a:off x="8204283" y="3429000"/>
            <a:ext cx="3798146" cy="1196895"/>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4"/>
                <a:stretch>
                  <a:fillRect l="-682" t="-8197" b="-2459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7F1B0398-A9C4-163C-604D-CEB93558F400}"/>
              </a:ext>
            </a:extLst>
          </p:cNvPr>
          <p:cNvGrpSpPr/>
          <p:nvPr/>
        </p:nvGrpSpPr>
        <p:grpSpPr>
          <a:xfrm>
            <a:off x="189570" y="3085434"/>
            <a:ext cx="7248293" cy="3417488"/>
            <a:chOff x="189570" y="3085434"/>
            <a:chExt cx="7248293" cy="3417488"/>
          </a:xfrm>
        </p:grpSpPr>
        <p:pic>
          <p:nvPicPr>
            <p:cNvPr id="6" name="Picture 5">
              <a:extLst>
                <a:ext uri="{FF2B5EF4-FFF2-40B4-BE49-F238E27FC236}">
                  <a16:creationId xmlns:a16="http://schemas.microsoft.com/office/drawing/2014/main" id="{0967F1F9-835C-8ECE-D60A-7B8515110962}"/>
                </a:ext>
              </a:extLst>
            </p:cNvPr>
            <p:cNvPicPr>
              <a:picLocks noChangeAspect="1"/>
            </p:cNvPicPr>
            <p:nvPr/>
          </p:nvPicPr>
          <p:blipFill>
            <a:blip r:embed="rId5"/>
            <a:stretch>
              <a:fillRect/>
            </a:stretch>
          </p:blipFill>
          <p:spPr>
            <a:xfrm>
              <a:off x="189570" y="3085434"/>
              <a:ext cx="7248293" cy="3417488"/>
            </a:xfrm>
            <a:prstGeom prst="rect">
              <a:avLst/>
            </a:prstGeom>
          </p:spPr>
        </p:pic>
        <p:sp>
          <p:nvSpPr>
            <p:cNvPr id="11" name="Rectangle 10">
              <a:extLst>
                <a:ext uri="{FF2B5EF4-FFF2-40B4-BE49-F238E27FC236}">
                  <a16:creationId xmlns:a16="http://schemas.microsoft.com/office/drawing/2014/main" id="{D3C9E9C2-E624-426C-AF2F-AD7C2431EF8B}"/>
                </a:ext>
              </a:extLst>
            </p:cNvPr>
            <p:cNvSpPr/>
            <p:nvPr/>
          </p:nvSpPr>
          <p:spPr>
            <a:xfrm>
              <a:off x="189570" y="4170556"/>
              <a:ext cx="2497874" cy="3233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32EB6998-D13D-8F94-F47D-EB27D1D45EA2}"/>
              </a:ext>
            </a:extLst>
          </p:cNvPr>
          <p:cNvSpPr/>
          <p:nvPr/>
        </p:nvSpPr>
        <p:spPr>
          <a:xfrm>
            <a:off x="8249239" y="3624406"/>
            <a:ext cx="2497874" cy="3233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8204283" y="2679052"/>
                <a:ext cx="3798147" cy="646331"/>
              </a:xfrm>
              <a:prstGeom prst="rect">
                <a:avLst/>
              </a:prstGeom>
              <a:solidFill>
                <a:srgbClr val="BFBFBF"/>
              </a:solidFill>
            </p:spPr>
            <p:txBody>
              <a:bodyPr wrap="square" rtlCol="0">
                <a:spAutoFit/>
              </a:bodyPr>
              <a:lstStyle/>
              <a:p>
                <a:r>
                  <a:rPr lang="en-US" dirty="0"/>
                  <a:t>Original Simulation*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8204283" y="2679052"/>
                <a:ext cx="3798147" cy="646331"/>
              </a:xfrm>
              <a:prstGeom prst="rect">
                <a:avLst/>
              </a:prstGeom>
              <a:blipFill>
                <a:blip r:embed="rId6"/>
                <a:stretch>
                  <a:fillRect l="-1445" t="-4673"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E78D0B-AA75-8B01-0991-C12C8670C6C7}"/>
                  </a:ext>
                </a:extLst>
              </p:cNvPr>
              <p:cNvSpPr txBox="1"/>
              <p:nvPr/>
            </p:nvSpPr>
            <p:spPr>
              <a:xfrm>
                <a:off x="8130440" y="4971336"/>
                <a:ext cx="3798147" cy="1569660"/>
              </a:xfrm>
              <a:prstGeom prst="rect">
                <a:avLst/>
              </a:prstGeom>
              <a:solidFill>
                <a:srgbClr val="BFBFBF"/>
              </a:solidFill>
            </p:spPr>
            <p:txBody>
              <a:bodyPr wrap="square" rtlCol="0">
                <a:spAutoFit/>
              </a:bodyPr>
              <a:lstStyle/>
              <a:p>
                <a:r>
                  <a:rPr lang="en-US" sz="1600" dirty="0"/>
                  <a:t>* Original Simulation = Simulation used by Rabayet to model DOPF on IEEE </a:t>
                </a:r>
                <a14:m>
                  <m:oMath xmlns:m="http://schemas.openxmlformats.org/officeDocument/2006/math">
                    <m:r>
                      <a:rPr lang="en-US" sz="1600" i="1" dirty="0" smtClean="0">
                        <a:latin typeface="Cambria Math" panose="02040503050406030204" pitchFamily="18" charset="0"/>
                      </a:rPr>
                      <m:t>123</m:t>
                    </m:r>
                  </m:oMath>
                </a14:m>
                <a:r>
                  <a:rPr lang="en-US" sz="1600" dirty="0"/>
                  <a:t> Bus System with </a:t>
                </a:r>
                <a14:m>
                  <m:oMath xmlns:m="http://schemas.openxmlformats.org/officeDocument/2006/math">
                    <m:r>
                      <a:rPr lang="en-US" sz="1600" b="0" i="1" smtClean="0">
                        <a:latin typeface="Cambria Math" panose="02040503050406030204" pitchFamily="18" charset="0"/>
                      </a:rPr>
                      <m:t>100%</m:t>
                    </m:r>
                  </m:oMath>
                </a14:m>
                <a:r>
                  <a:rPr lang="en-US" sz="1600" dirty="0"/>
                  <a:t> DERs (</a:t>
                </a:r>
                <a14:m>
                  <m:oMath xmlns:m="http://schemas.openxmlformats.org/officeDocument/2006/math">
                    <m:r>
                      <a:rPr lang="en-US" sz="1600" b="0" i="1" smtClean="0">
                        <a:latin typeface="Cambria Math" panose="02040503050406030204" pitchFamily="18" charset="0"/>
                      </a:rPr>
                      <m:t>85</m:t>
                    </m:r>
                  </m:oMath>
                </a14:m>
                <a:r>
                  <a:rPr lang="en-US" sz="1600" dirty="0"/>
                  <a:t> buses). Obviously, there’s no element of time </a:t>
                </a:r>
                <a14:m>
                  <m:oMath xmlns:m="http://schemas.openxmlformats.org/officeDocument/2006/math">
                    <m:r>
                      <a:rPr lang="en-US" sz="1600" b="0" i="1" smtClean="0">
                        <a:latin typeface="Cambria Math" panose="02040503050406030204" pitchFamily="18" charset="0"/>
                      </a:rPr>
                      <m:t>(</m:t>
                    </m:r>
                  </m:oMath>
                </a14:m>
                <a:r>
                  <a:rPr lang="en-US" sz="1600" dirty="0"/>
                  <a:t>not modeled, so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r>
                  <a:rPr lang="en-US" sz="1600" dirty="0"/>
                  <a:t> and no batteries (not modeled, so </a:t>
                </a:r>
                <a14:m>
                  <m:oMath xmlns:m="http://schemas.openxmlformats.org/officeDocument/2006/math">
                    <m:r>
                      <a:rPr lang="en-US" sz="1600" b="0" i="1" smtClean="0">
                        <a:latin typeface="Cambria Math" panose="02040503050406030204" pitchFamily="18" charset="0"/>
                      </a:rPr>
                      <m:t>0%</m:t>
                    </m:r>
                  </m:oMath>
                </a14:m>
                <a:r>
                  <a:rPr lang="en-US" sz="1600" dirty="0"/>
                  <a:t>)</a:t>
                </a:r>
              </a:p>
            </p:txBody>
          </p:sp>
        </mc:Choice>
        <mc:Fallback xmlns="">
          <p:sp>
            <p:nvSpPr>
              <p:cNvPr id="15" name="TextBox 14">
                <a:extLst>
                  <a:ext uri="{FF2B5EF4-FFF2-40B4-BE49-F238E27FC236}">
                    <a16:creationId xmlns:a16="http://schemas.microsoft.com/office/drawing/2014/main" id="{E6E78D0B-AA75-8B01-0991-C12C8670C6C7}"/>
                  </a:ext>
                </a:extLst>
              </p:cNvPr>
              <p:cNvSpPr txBox="1">
                <a:spLocks noRot="1" noChangeAspect="1" noMove="1" noResize="1" noEditPoints="1" noAdjustHandles="1" noChangeArrowheads="1" noChangeShapeType="1" noTextEdit="1"/>
              </p:cNvSpPr>
              <p:nvPr/>
            </p:nvSpPr>
            <p:spPr>
              <a:xfrm>
                <a:off x="8130440" y="4971336"/>
                <a:ext cx="3798147" cy="1569660"/>
              </a:xfrm>
              <a:prstGeom prst="rect">
                <a:avLst/>
              </a:prstGeom>
              <a:blipFill>
                <a:blip r:embed="rId7"/>
                <a:stretch>
                  <a:fillRect l="-963" t="-1167" r="-321" b="-428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678132" y="1364421"/>
            <a:ext cx="6552414" cy="646331"/>
          </a:xfrm>
          <a:prstGeom prst="rect">
            <a:avLst/>
          </a:prstGeom>
          <a:solidFill>
            <a:srgbClr val="BFBFBF"/>
          </a:solidFill>
        </p:spPr>
        <p:txBody>
          <a:bodyPr wrap="square" rtlCol="0">
            <a:spAutoFit/>
          </a:bodyPr>
          <a:lstStyle/>
          <a:p>
            <a:r>
              <a:rPr lang="en-US" dirty="0"/>
              <a:t>Problem: These values should be the same. This is an OPF modelling issue.</a:t>
            </a:r>
          </a:p>
        </p:txBody>
      </p:sp>
      <p:cxnSp>
        <p:nvCxnSpPr>
          <p:cNvPr id="18" name="Straight Arrow Connector 17">
            <a:extLst>
              <a:ext uri="{FF2B5EF4-FFF2-40B4-BE49-F238E27FC236}">
                <a16:creationId xmlns:a16="http://schemas.microsoft.com/office/drawing/2014/main" id="{6F8A207C-4E14-42E9-535F-43C00493B68D}"/>
              </a:ext>
            </a:extLst>
          </p:cNvPr>
          <p:cNvCxnSpPr>
            <a:endCxn id="11" idx="0"/>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00EED4-B11E-8C5C-B4DC-7DDF8E48ABD0}"/>
              </a:ext>
            </a:extLst>
          </p:cNvPr>
          <p:cNvCxnSpPr>
            <a:endCxn id="16" idx="2"/>
          </p:cNvCxnSpPr>
          <p:nvPr/>
        </p:nvCxnSpPr>
        <p:spPr>
          <a:xfrm flipV="1">
            <a:off x="1438507" y="2010752"/>
            <a:ext cx="4515832" cy="2159804"/>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A2994EB7-B62A-E357-8EA3-BDDE36DD71AF}"/>
              </a:ext>
            </a:extLst>
          </p:cNvPr>
          <p:cNvCxnSpPr>
            <a:cxnSpLocks/>
            <a:stCxn id="12" idx="0"/>
            <a:endCxn id="16" idx="2"/>
          </p:cNvCxnSpPr>
          <p:nvPr/>
        </p:nvCxnSpPr>
        <p:spPr>
          <a:xfrm flipH="1" flipV="1">
            <a:off x="5954339" y="2010752"/>
            <a:ext cx="3543837" cy="16136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746083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39A1-2DE2-C1CC-8C2D-2FF53F463D28}"/>
              </a:ext>
            </a:extLst>
          </p:cNvPr>
          <p:cNvSpPr>
            <a:spLocks noGrp="1"/>
          </p:cNvSpPr>
          <p:nvPr>
            <p:ph type="title"/>
          </p:nvPr>
        </p:nvSpPr>
        <p:spPr/>
        <p:txBody>
          <a:bodyPr/>
          <a:lstStyle/>
          <a:p>
            <a:r>
              <a:rPr lang="en-US" dirty="0"/>
              <a:t>Current Approach: Validating OPF decision variables with OpenDSS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E966-6801-F4A9-8303-665C628DD19E}"/>
                  </a:ext>
                </a:extLst>
              </p:cNvPr>
              <p:cNvSpPr>
                <a:spLocks noGrp="1"/>
              </p:cNvSpPr>
              <p:nvPr>
                <p:ph idx="1"/>
              </p:nvPr>
            </p:nvSpPr>
            <p:spPr>
              <a:xfrm>
                <a:off x="615773" y="1862166"/>
                <a:ext cx="10063163" cy="4286531"/>
              </a:xfrm>
            </p:spPr>
            <p:txBody>
              <a:bodyPr/>
              <a:lstStyle/>
              <a:p>
                <a:pPr marL="0" indent="0">
                  <a:buNone/>
                </a:pPr>
                <a:r>
                  <a:rPr lang="en-US" dirty="0"/>
                  <a:t>By setting </a:t>
                </a:r>
              </a:p>
              <a:p>
                <a:pPr marL="0" indent="0">
                  <a:buNone/>
                </a:pPr>
                <a:r>
                  <a:rPr lang="en-US" b="0"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𝑃</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oMath>
                </a14:m>
                <a:endParaRPr lang="en-US" dirty="0"/>
              </a:p>
              <a:p>
                <a:pPr marL="0" indent="0">
                  <a:buNone/>
                </a:pPr>
                <a:r>
                  <a:rPr lang="en-US"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𝑄</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Load</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DER</m:t>
                        </m:r>
                      </m:sub>
                    </m:sSub>
                    <m:r>
                      <a:rPr lang="en-US" b="0" i="0" smtClean="0">
                        <a:solidFill>
                          <a:srgbClr val="00B050"/>
                        </a:solidFill>
                        <a:latin typeface="Cambria Math" panose="02040503050406030204" pitchFamily="18" charset="0"/>
                      </a:rPr>
                      <m:t> </m:t>
                    </m:r>
                    <m:r>
                      <a:rPr lang="en-US" b="0" i="0"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Batt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Cap</m:t>
                        </m:r>
                      </m:sub>
                    </m:sSub>
                  </m:oMath>
                </a14:m>
                <a:endParaRPr lang="en-US" dirty="0"/>
              </a:p>
              <a:p>
                <a:pPr marL="0" indent="0">
                  <a:buNone/>
                </a:pPr>
                <a:endParaRPr lang="en-US" dirty="0"/>
              </a:p>
              <a:p>
                <a:pPr marL="0" indent="0">
                  <a:buNone/>
                </a:pPr>
                <a:r>
                  <a:rPr lang="en-US" dirty="0"/>
                  <a:t>Running Powerflow in OpenDSS, obtaining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and comparing against my simulation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(checking for physical violations, but also, just checking the two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oMath>
                </a14:m>
                <a:r>
                  <a:rPr lang="en-US" dirty="0"/>
                  <a:t>vs bus-number curves in general).</a:t>
                </a:r>
              </a:p>
              <a:p>
                <a:pPr marL="0" indent="0">
                  <a:buNone/>
                </a:pPr>
                <a:endParaRPr lang="en-US" dirty="0"/>
              </a:p>
              <a:p>
                <a:pPr marL="0" indent="0">
                  <a:buNone/>
                </a:pPr>
                <a:r>
                  <a:rPr lang="en-US" dirty="0"/>
                  <a:t>I’m writing an OpenDSS validator function, which takes </a:t>
                </a:r>
                <a:r>
                  <a:rPr lang="en-US" dirty="0" err="1"/>
                  <a:t>busData</a:t>
                </a:r>
                <a:r>
                  <a:rPr lang="en-US" dirty="0"/>
                  <a:t>, </a:t>
                </a:r>
                <a:r>
                  <a:rPr lang="en-US" dirty="0" err="1"/>
                  <a:t>branchData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𝐵𝑎𝑡𝑡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𝑐𝑎𝑝</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for a given time-interval </a:t>
                </a:r>
                <a14:m>
                  <m:oMath xmlns:m="http://schemas.openxmlformats.org/officeDocument/2006/math">
                    <m:r>
                      <a:rPr lang="en-US" b="0" i="1" smtClean="0">
                        <a:solidFill>
                          <a:srgbClr val="C2A1D3"/>
                        </a:solidFill>
                        <a:latin typeface="Cambria Math" panose="02040503050406030204" pitchFamily="18" charset="0"/>
                      </a:rPr>
                      <m:t>𝑡</m:t>
                    </m:r>
                    <m:r>
                      <a:rPr lang="en-US" b="0" i="1" smtClean="0">
                        <a:latin typeface="Cambria Math" panose="02040503050406030204" pitchFamily="18" charset="0"/>
                      </a:rPr>
                      <m:t> </m:t>
                    </m:r>
                  </m:oMath>
                </a14:m>
                <a:r>
                  <a:rPr lang="en-US" dirty="0"/>
                  <a:t>and plots its </a:t>
                </a:r>
                <a:r>
                  <a:rPr lang="en-US" dirty="0" err="1"/>
                  <a:t>powerflow</a:t>
                </a:r>
                <a:r>
                  <a:rPr lang="en-US" dirty="0"/>
                  <a:t> voltages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against my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a:t>
                </a:r>
              </a:p>
            </p:txBody>
          </p:sp>
        </mc:Choice>
        <mc:Fallback xmlns="">
          <p:sp>
            <p:nvSpPr>
              <p:cNvPr id="3" name="Content Placeholder 2">
                <a:extLst>
                  <a:ext uri="{FF2B5EF4-FFF2-40B4-BE49-F238E27FC236}">
                    <a16:creationId xmlns:a16="http://schemas.microsoft.com/office/drawing/2014/main" id="{7352E966-6801-F4A9-8303-665C628DD19E}"/>
                  </a:ext>
                </a:extLst>
              </p:cNvPr>
              <p:cNvSpPr>
                <a:spLocks noGrp="1" noRot="1" noChangeAspect="1" noMove="1" noResize="1" noEditPoints="1" noAdjustHandles="1" noChangeArrowheads="1" noChangeShapeType="1" noTextEdit="1"/>
              </p:cNvSpPr>
              <p:nvPr>
                <p:ph idx="1"/>
              </p:nvPr>
            </p:nvSpPr>
            <p:spPr>
              <a:xfrm>
                <a:off x="615773" y="1862166"/>
                <a:ext cx="10063163" cy="4286531"/>
              </a:xfrm>
              <a:blipFill>
                <a:blip r:embed="rId2"/>
                <a:stretch>
                  <a:fillRect l="-1817" t="-2983" r="-1393" b="-5682"/>
                </a:stretch>
              </a:blipFill>
            </p:spPr>
            <p:txBody>
              <a:bodyPr/>
              <a:lstStyle/>
              <a:p>
                <a:r>
                  <a:rPr lang="en-US">
                    <a:noFill/>
                  </a:rPr>
                  <a:t> </a:t>
                </a:r>
              </a:p>
            </p:txBody>
          </p:sp>
        </mc:Fallback>
      </mc:AlternateContent>
    </p:spTree>
    <p:extLst>
      <p:ext uri="{BB962C8B-B14F-4D97-AF65-F5344CB8AC3E}">
        <p14:creationId xmlns:p14="http://schemas.microsoft.com/office/powerpoint/2010/main" val="39007718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dirty="0">
                <a:solidFill>
                  <a:srgbClr val="FFFFFF"/>
                </a:solidFill>
                <a:latin typeface="+mj-lt"/>
              </a:rPr>
              <a:t>Comparison with OpenDSS confirms that the current MPCOPF model has issues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7" name="Picture 6" descr="A graph showing the value of a stock market&#10;&#10;Description automatically generated">
            <a:extLst>
              <a:ext uri="{FF2B5EF4-FFF2-40B4-BE49-F238E27FC236}">
                <a16:creationId xmlns:a16="http://schemas.microsoft.com/office/drawing/2014/main" id="{BD393873-B442-A942-6A79-0A26BC387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17815"/>
            <a:ext cx="4787821" cy="3997831"/>
          </a:xfrm>
          <a:prstGeom prst="rect">
            <a:avLst/>
          </a:prstGeom>
        </p:spPr>
      </p:pic>
    </p:spTree>
    <p:extLst>
      <p:ext uri="{BB962C8B-B14F-4D97-AF65-F5344CB8AC3E}">
        <p14:creationId xmlns:p14="http://schemas.microsoft.com/office/powerpoint/2010/main" val="37949150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0</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r="-1605"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5958" y="3191049"/>
            <a:ext cx="4498540"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699" y="3759668"/>
            <a:ext cx="3471302" cy="1373050"/>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885958" y="3814102"/>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975374" y="3822684"/>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19B1AFD-C527-8DC7-255B-88E68E139A29}"/>
                  </a:ext>
                </a:extLst>
              </p:cNvPr>
              <p:cNvSpPr txBox="1"/>
              <p:nvPr/>
            </p:nvSpPr>
            <p:spPr>
              <a:xfrm>
                <a:off x="7953970" y="1222217"/>
                <a:ext cx="198407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endParaRPr lang="en-US" sz="1800" dirty="0"/>
              </a:p>
              <a:p>
                <a:endParaRPr lang="en-US" dirty="0"/>
              </a:p>
            </p:txBody>
          </p:sp>
        </mc:Choice>
        <mc:Fallback>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53970" y="1222217"/>
                <a:ext cx="1984075" cy="646331"/>
              </a:xfrm>
              <a:prstGeom prst="rect">
                <a:avLst/>
              </a:prstGeom>
              <a:blipFill>
                <a:blip r:embed="rId8"/>
                <a:stretch>
                  <a:fillRect l="-2439" t="-3636"/>
                </a:stretch>
              </a:blipFill>
            </p:spPr>
            <p:txBody>
              <a:bodyPr/>
              <a:lstStyle/>
              <a:p>
                <a:r>
                  <a:rPr lang="en-US">
                    <a:noFill/>
                  </a:rPr>
                  <a:t> </a:t>
                </a:r>
              </a:p>
            </p:txBody>
          </p:sp>
        </mc:Fallback>
      </mc:AlternateContent>
    </p:spTree>
    <p:extLst>
      <p:ext uri="{BB962C8B-B14F-4D97-AF65-F5344CB8AC3E}">
        <p14:creationId xmlns:p14="http://schemas.microsoft.com/office/powerpoint/2010/main" val="279748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[20b]</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2405226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50%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43</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50%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43</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894" y="3191049"/>
            <a:ext cx="5082668"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27870" y="3638967"/>
            <a:ext cx="3844051" cy="1493749"/>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593894" y="3803634"/>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873774" y="3698859"/>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19B1AFD-C527-8DC7-255B-88E68E139A29}"/>
                  </a:ext>
                </a:extLst>
              </p:cNvPr>
              <p:cNvSpPr txBox="1"/>
              <p:nvPr/>
            </p:nvSpPr>
            <p:spPr>
              <a:xfrm>
                <a:off x="7953970" y="1222217"/>
                <a:ext cx="198407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=50</m:t>
                    </m:r>
                  </m:oMath>
                </a14:m>
                <a:endParaRPr lang="en-US" sz="1800" dirty="0"/>
              </a:p>
              <a:p>
                <a:endParaRPr lang="en-US" dirty="0"/>
              </a:p>
            </p:txBody>
          </p:sp>
        </mc:Choice>
        <mc:Fallback>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53970" y="1222217"/>
                <a:ext cx="1984075" cy="646331"/>
              </a:xfrm>
              <a:prstGeom prst="rect">
                <a:avLst/>
              </a:prstGeom>
              <a:blipFill>
                <a:blip r:embed="rId8"/>
                <a:stretch>
                  <a:fillRect l="-2439" t="-3636"/>
                </a:stretch>
              </a:blipFill>
            </p:spPr>
            <p:txBody>
              <a:bodyPr/>
              <a:lstStyle/>
              <a:p>
                <a:r>
                  <a:rPr lang="en-US">
                    <a:noFill/>
                  </a:rPr>
                  <a:t> </a:t>
                </a:r>
              </a:p>
            </p:txBody>
          </p:sp>
        </mc:Fallback>
      </mc:AlternateContent>
    </p:spTree>
    <p:extLst>
      <p:ext uri="{BB962C8B-B14F-4D97-AF65-F5344CB8AC3E}">
        <p14:creationId xmlns:p14="http://schemas.microsoft.com/office/powerpoint/2010/main" val="3917711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dirty="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latin typeface="Corbel"/>
                  </a:rPr>
                  <a:t>*Spatially Distributed Computation, Brute-forced Temporal Computation.</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100%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100%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85</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894" y="3285226"/>
            <a:ext cx="5082668" cy="3117590"/>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27870" y="3672832"/>
            <a:ext cx="3844051" cy="1426019"/>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593894" y="3864633"/>
            <a:ext cx="1476446" cy="1961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873774" y="3698859"/>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19B1AFD-C527-8DC7-255B-88E68E139A29}"/>
                  </a:ext>
                </a:extLst>
              </p:cNvPr>
              <p:cNvSpPr txBox="1"/>
              <p:nvPr/>
            </p:nvSpPr>
            <p:spPr>
              <a:xfrm>
                <a:off x="7942785" y="1222674"/>
                <a:ext cx="2064271"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=100</m:t>
                    </m:r>
                  </m:oMath>
                </a14:m>
                <a:endParaRPr lang="en-US" sz="1800" dirty="0"/>
              </a:p>
              <a:p>
                <a:endParaRPr lang="en-US" dirty="0"/>
              </a:p>
            </p:txBody>
          </p:sp>
        </mc:Choice>
        <mc:Fallback>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42785" y="1222674"/>
                <a:ext cx="2064271" cy="646331"/>
              </a:xfrm>
              <a:prstGeom prst="rect">
                <a:avLst/>
              </a:prstGeom>
              <a:blipFill>
                <a:blip r:embed="rId8"/>
                <a:stretch>
                  <a:fillRect l="-2339" t="-4587"/>
                </a:stretch>
              </a:blipFill>
            </p:spPr>
            <p:txBody>
              <a:bodyPr/>
              <a:lstStyle/>
              <a:p>
                <a:r>
                  <a:rPr lang="en-US">
                    <a:noFill/>
                  </a:rPr>
                  <a:t> </a:t>
                </a:r>
              </a:p>
            </p:txBody>
          </p:sp>
        </mc:Fallback>
      </mc:AlternateContent>
    </p:spTree>
    <p:extLst>
      <p:ext uri="{BB962C8B-B14F-4D97-AF65-F5344CB8AC3E}">
        <p14:creationId xmlns:p14="http://schemas.microsoft.com/office/powerpoint/2010/main" val="3941562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of a graph showing the number of the bus numbers&#10;&#10;Description automatically generated with medium confidence">
            <a:extLst>
              <a:ext uri="{FF2B5EF4-FFF2-40B4-BE49-F238E27FC236}">
                <a16:creationId xmlns:a16="http://schemas.microsoft.com/office/drawing/2014/main" id="{40D28EAB-3475-397A-F172-F79F725BC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838" y="2394520"/>
            <a:ext cx="2243138" cy="1814513"/>
          </a:xfrm>
          <a:prstGeom prst="rect">
            <a:avLst/>
          </a:prstGeom>
        </p:spPr>
      </p:pic>
      <p:pic>
        <p:nvPicPr>
          <p:cNvPr id="14" name="Picture 13" descr="A graph with a line graph and numbers&#10;&#10;Description automatically generated">
            <a:extLst>
              <a:ext uri="{FF2B5EF4-FFF2-40B4-BE49-F238E27FC236}">
                <a16:creationId xmlns:a16="http://schemas.microsoft.com/office/drawing/2014/main" id="{66C20426-FD73-1C27-A0CB-999E1934A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574" y="4334812"/>
            <a:ext cx="2243138" cy="1814513"/>
          </a:xfrm>
          <a:prstGeom prst="rect">
            <a:avLst/>
          </a:prstGeom>
        </p:spPr>
      </p:pic>
      <p:pic>
        <p:nvPicPr>
          <p:cNvPr id="9" name="Picture 8" descr="A graph of a graph showing the number of bus numbers&#10;&#10;Description automatically generated with medium confidence">
            <a:extLst>
              <a:ext uri="{FF2B5EF4-FFF2-40B4-BE49-F238E27FC236}">
                <a16:creationId xmlns:a16="http://schemas.microsoft.com/office/drawing/2014/main" id="{EA508B19-1BF3-716C-A30E-54B70CCDF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574" y="2394520"/>
            <a:ext cx="2243138" cy="1814513"/>
          </a:xfrm>
          <a:prstGeom prst="rect">
            <a:avLst/>
          </a:prstGeom>
        </p:spPr>
      </p:pic>
      <p:pic>
        <p:nvPicPr>
          <p:cNvPr id="4" name="Picture 3" descr="A graph with lines and numbers&#10;&#10;Description automatically generated">
            <a:extLst>
              <a:ext uri="{FF2B5EF4-FFF2-40B4-BE49-F238E27FC236}">
                <a16:creationId xmlns:a16="http://schemas.microsoft.com/office/drawing/2014/main" id="{E0C78642-3383-F68D-3DDB-D6BEAA78A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574" y="379414"/>
            <a:ext cx="2243138" cy="1814513"/>
          </a:xfrm>
          <a:prstGeom prst="rect">
            <a:avLst/>
          </a:prstGeom>
        </p:spPr>
      </p:pic>
      <p:pic>
        <p:nvPicPr>
          <p:cNvPr id="7" name="Picture 6" descr="A graph with a line graph and numbers&#10;&#10;Description automatically generated">
            <a:extLst>
              <a:ext uri="{FF2B5EF4-FFF2-40B4-BE49-F238E27FC236}">
                <a16:creationId xmlns:a16="http://schemas.microsoft.com/office/drawing/2014/main" id="{D9A393B3-69E7-F166-D4EB-520C6EB23C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9838" y="383727"/>
            <a:ext cx="2243138" cy="1814513"/>
          </a:xfrm>
          <a:prstGeom prst="rect">
            <a:avLst/>
          </a:prstGeom>
        </p:spPr>
      </p:pic>
      <p:pic>
        <p:nvPicPr>
          <p:cNvPr id="16" name="Picture 15" descr="A graph with a line graph and numbers&#10;&#10;Description automatically generated">
            <a:extLst>
              <a:ext uri="{FF2B5EF4-FFF2-40B4-BE49-F238E27FC236}">
                <a16:creationId xmlns:a16="http://schemas.microsoft.com/office/drawing/2014/main" id="{A74B9838-EAE4-4851-F880-BC6C876DDB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9838" y="4334813"/>
            <a:ext cx="2243138" cy="1814513"/>
          </a:xfrm>
          <a:prstGeom prst="rect">
            <a:avLst/>
          </a:prstGeom>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Comparison with OpenDSS:</a:t>
                </a:r>
                <a:br>
                  <a:rPr lang="en-US" sz="4400" kern="1200" dirty="0">
                    <a:solidFill>
                      <a:srgbClr val="FFFFFF"/>
                    </a:solidFill>
                    <a:latin typeface="+mj-lt"/>
                    <a:ea typeface="+mj-ea"/>
                    <a:cs typeface="+mj-cs"/>
                  </a:rPr>
                </a:br>
                <a:r>
                  <a:rPr lang="en-US" sz="2000" b="0" kern="1200" dirty="0">
                    <a:solidFill>
                      <a:srgbClr val="FFFFFF"/>
                    </a:solidFill>
                    <a:latin typeface="+mj-lt"/>
                    <a:ea typeface="+mj-ea"/>
                    <a:cs typeface="+mj-cs"/>
                  </a:rPr>
                  <a:t>System-wide Voltage Snapshots</a:t>
                </a:r>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PV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 10%, 20%, 30%, 40%, 50%</m:t>
                    </m:r>
                  </m:oMath>
                </a14:m>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Battery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m:t>
                    </m:r>
                  </m:oMath>
                </a14:m>
                <a:br>
                  <a:rPr lang="en-US" sz="2000" b="0" kern="1200" dirty="0">
                    <a:solidFill>
                      <a:srgbClr val="FFFFFF"/>
                    </a:solidFill>
                    <a:latin typeface="+mj-lt"/>
                    <a:ea typeface="+mj-ea"/>
                    <a:cs typeface="+mj-cs"/>
                  </a:rPr>
                </a:br>
                <a14:m>
                  <m:oMathPara xmlns:m="http://schemas.openxmlformats.org/officeDocument/2006/math">
                    <m:oMathParaPr>
                      <m:jc m:val="centerGroup"/>
                    </m:oMathParaPr>
                    <m:oMath xmlns:m="http://schemas.openxmlformats.org/officeDocument/2006/math">
                      <m:r>
                        <a:rPr lang="en-US" sz="2000" b="0" i="1" kern="1200" dirty="0" smtClean="0">
                          <a:solidFill>
                            <a:srgbClr val="FFFFFF"/>
                          </a:solidFill>
                          <a:latin typeface="Cambria Math" panose="02040503050406030204" pitchFamily="18" charset="0"/>
                          <a:ea typeface="+mj-ea"/>
                          <a:cs typeface="+mj-cs"/>
                        </a:rPr>
                        <m:t>𝑇</m:t>
                      </m:r>
                      <m:r>
                        <a:rPr lang="en-US" sz="2000" b="0" i="1" kern="1200" dirty="0" smtClean="0">
                          <a:solidFill>
                            <a:srgbClr val="FFFFFF"/>
                          </a:solidFill>
                          <a:latin typeface="Cambria Math" panose="02040503050406030204" pitchFamily="18" charset="0"/>
                          <a:ea typeface="+mj-ea"/>
                          <a:cs typeface="+mj-cs"/>
                        </a:rPr>
                        <m:t> = 1</m:t>
                      </m:r>
                    </m:oMath>
                  </m:oMathPara>
                </a14:m>
                <a:endParaRPr lang="en-US" sz="4400" b="0" kern="1200" dirty="0">
                  <a:solidFill>
                    <a:srgbClr val="FFFFFF"/>
                  </a:solidFill>
                  <a:latin typeface="+mj-lt"/>
                  <a:ea typeface="+mj-ea"/>
                  <a:cs typeface="+mj-cs"/>
                </a:endParaRPr>
              </a:p>
            </p:txBody>
          </p:sp>
        </mc:Choice>
        <mc:Fallback>
          <p:sp>
            <p:nvSpPr>
              <p:cNvPr id="2" name="Title 1">
                <a:extLst>
                  <a:ext uri="{FF2B5EF4-FFF2-40B4-BE49-F238E27FC236}">
                    <a16:creationId xmlns:a16="http://schemas.microsoft.com/office/drawing/2014/main" id="{076DFB33-EDCA-1309-7D02-939011061989}"/>
                  </a:ext>
                </a:extLst>
              </p:cNvPr>
              <p:cNvSpPr>
                <a:spLocks noGrp="1" noRot="1" noChangeAspect="1" noMove="1" noResize="1" noEditPoints="1" noAdjustHandles="1" noChangeArrowheads="1" noChangeShapeType="1" noTextEdit="1"/>
              </p:cNvSpPr>
              <p:nvPr>
                <p:ph type="title"/>
              </p:nvPr>
            </p:nvSpPr>
            <p:spPr>
              <a:xfrm>
                <a:off x="621629" y="640080"/>
                <a:ext cx="4225290" cy="5578816"/>
              </a:xfrm>
              <a:blipFill>
                <a:blip r:embed="rId8"/>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533240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of a bus number&#10;&#10;Description automatically generated">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287" y="438061"/>
            <a:ext cx="2144713" cy="1738313"/>
          </a:xfrm>
          <a:prstGeom prst="rect">
            <a:avLst/>
          </a:prstGeom>
        </p:spPr>
      </p:pic>
      <p:pic>
        <p:nvPicPr>
          <p:cNvPr id="26" name="Picture 25" descr="A graph with red lines and numbers&#10;&#10;Description automatically generated">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287" y="4548912"/>
            <a:ext cx="2143537" cy="1737360"/>
          </a:xfrm>
          <a:prstGeom prst="rect">
            <a:avLst/>
          </a:prstGeom>
        </p:spPr>
      </p:pic>
      <p:pic>
        <p:nvPicPr>
          <p:cNvPr id="20" name="Picture 19" descr="A graph with a line graph and numbers&#10;&#10;Description automatically generated">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728" y="438061"/>
            <a:ext cx="2144713" cy="1738313"/>
          </a:xfrm>
          <a:prstGeom prst="rect">
            <a:avLst/>
          </a:prstGeom>
        </p:spPr>
      </p:pic>
      <p:pic>
        <p:nvPicPr>
          <p:cNvPr id="24" name="Picture 23" descr="A graph with red lines and numbers&#10;&#10;Description automatically generated">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5336" y="2493963"/>
            <a:ext cx="2141105" cy="1737360"/>
          </a:xfrm>
          <a:prstGeom prst="rect">
            <a:avLst/>
          </a:prstGeom>
        </p:spPr>
      </p:pic>
      <p:pic>
        <p:nvPicPr>
          <p:cNvPr id="22" name="Picture 21" descr="A graph with lines and numbers&#10;&#10;Description automatically generated">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8578" y="2493963"/>
            <a:ext cx="2137246" cy="1737360"/>
          </a:xfrm>
          <a:prstGeom prst="rect">
            <a:avLst/>
          </a:prstGeom>
        </p:spPr>
      </p:pic>
      <mc:AlternateContent xmlns:mc="http://schemas.openxmlformats.org/markup-compatibility/2006">
        <mc:Choice xmlns:a14="http://schemas.microsoft.com/office/drawing/2010/main"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4400" dirty="0">
                    <a:solidFill>
                      <a:srgbClr val="FFFFFF"/>
                    </a:solidFill>
                    <a:latin typeface="+mj-lt"/>
                  </a:rPr>
                  <a:t>Comparison with OpenDSS:</a:t>
                </a:r>
                <a:br>
                  <a:rPr lang="en-US" sz="4400" dirty="0">
                    <a:solidFill>
                      <a:srgbClr val="FFFFFF"/>
                    </a:solidFill>
                    <a:latin typeface="+mj-lt"/>
                  </a:rPr>
                </a:br>
                <a:r>
                  <a:rPr lang="en-US" sz="2000" b="0" dirty="0">
                    <a:solidFill>
                      <a:srgbClr val="FFFFFF"/>
                    </a:solidFill>
                    <a:latin typeface="+mj-lt"/>
                  </a:rPr>
                  <a:t>System-wide Voltage Snapshots</a:t>
                </a:r>
                <a:br>
                  <a:rPr lang="en-US" sz="2000" b="0" dirty="0">
                    <a:solidFill>
                      <a:srgbClr val="FFFFFF"/>
                    </a:solidFill>
                    <a:latin typeface="+mj-lt"/>
                  </a:rPr>
                </a:br>
                <a:r>
                  <a:rPr lang="en-US" sz="2000" b="0" dirty="0">
                    <a:solidFill>
                      <a:srgbClr val="FFFFFF"/>
                    </a:solidFill>
                    <a:latin typeface="+mj-lt"/>
                  </a:rPr>
                  <a:t>PV = </a:t>
                </a:r>
                <a14:m>
                  <m:oMath xmlns:m="http://schemas.openxmlformats.org/officeDocument/2006/math">
                    <m:r>
                      <a:rPr lang="en-US" sz="2000" b="0" i="0" smtClean="0">
                        <a:solidFill>
                          <a:srgbClr val="FFFFFF"/>
                        </a:solidFill>
                        <a:latin typeface="Cambria Math" panose="02040503050406030204" pitchFamily="18" charset="0"/>
                      </a:rPr>
                      <m:t>6</m:t>
                    </m:r>
                    <m:r>
                      <a:rPr lang="en-US" sz="2000" b="0" i="1" smtClean="0">
                        <a:solidFill>
                          <a:srgbClr val="FFFFFF"/>
                        </a:solidFill>
                        <a:latin typeface="Cambria Math" panose="02040503050406030204" pitchFamily="18" charset="0"/>
                      </a:rPr>
                      <m:t>0%, </m:t>
                    </m:r>
                    <m:r>
                      <a:rPr lang="en-US" sz="2000" b="0" i="1" smtClean="0">
                        <a:solidFill>
                          <a:srgbClr val="FFFFFF"/>
                        </a:solidFill>
                        <a:latin typeface="Cambria Math" panose="02040503050406030204" pitchFamily="18" charset="0"/>
                      </a:rPr>
                      <m:t>7</m:t>
                    </m:r>
                    <m:r>
                      <a:rPr lang="en-US" sz="2000" b="0" i="1" smtClean="0">
                        <a:solidFill>
                          <a:srgbClr val="FFFFFF"/>
                        </a:solidFill>
                        <a:latin typeface="Cambria Math" panose="02040503050406030204" pitchFamily="18" charset="0"/>
                      </a:rPr>
                      <m:t>0%, </m:t>
                    </m:r>
                    <m:r>
                      <a:rPr lang="en-US" sz="2000" b="0" i="1" smtClean="0">
                        <a:solidFill>
                          <a:srgbClr val="FFFFFF"/>
                        </a:solidFill>
                        <a:latin typeface="Cambria Math" panose="02040503050406030204" pitchFamily="18" charset="0"/>
                      </a:rPr>
                      <m:t>8</m:t>
                    </m:r>
                    <m:r>
                      <a:rPr lang="en-US" sz="2000" b="0" i="1" smtClean="0">
                        <a:solidFill>
                          <a:srgbClr val="FFFFFF"/>
                        </a:solidFill>
                        <a:latin typeface="Cambria Math" panose="02040503050406030204" pitchFamily="18" charset="0"/>
                      </a:rPr>
                      <m:t>0%, </m:t>
                    </m:r>
                    <m:r>
                      <a:rPr lang="en-US" sz="2000" b="0" i="1" smtClean="0">
                        <a:solidFill>
                          <a:srgbClr val="FFFFFF"/>
                        </a:solidFill>
                        <a:latin typeface="Cambria Math" panose="02040503050406030204" pitchFamily="18" charset="0"/>
                      </a:rPr>
                      <m:t>9</m:t>
                    </m:r>
                    <m:r>
                      <a:rPr lang="en-US" sz="2000" b="0" i="1" smtClean="0">
                        <a:solidFill>
                          <a:srgbClr val="FFFFFF"/>
                        </a:solidFill>
                        <a:latin typeface="Cambria Math" panose="02040503050406030204" pitchFamily="18" charset="0"/>
                      </a:rPr>
                      <m:t>0%, </m:t>
                    </m:r>
                    <m:r>
                      <a:rPr lang="en-US" sz="2000" b="0" i="1" smtClean="0">
                        <a:solidFill>
                          <a:srgbClr val="FFFFFF"/>
                        </a:solidFill>
                        <a:latin typeface="Cambria Math" panose="02040503050406030204" pitchFamily="18" charset="0"/>
                      </a:rPr>
                      <m:t>10</m:t>
                    </m:r>
                    <m:r>
                      <a:rPr lang="en-US" sz="2000" b="0" i="1" smtClean="0">
                        <a:solidFill>
                          <a:srgbClr val="FFFFFF"/>
                        </a:solidFill>
                        <a:latin typeface="Cambria Math" panose="02040503050406030204" pitchFamily="18" charset="0"/>
                      </a:rPr>
                      <m:t>0%,</m:t>
                    </m:r>
                  </m:oMath>
                </a14:m>
                <a:br>
                  <a:rPr lang="en-US" sz="2000" b="0" dirty="0">
                    <a:solidFill>
                      <a:srgbClr val="FFFFFF"/>
                    </a:solidFill>
                    <a:latin typeface="+mj-lt"/>
                  </a:rPr>
                </a:br>
                <a:r>
                  <a:rPr lang="en-US" sz="2000" b="0" dirty="0">
                    <a:solidFill>
                      <a:srgbClr val="FFFFFF"/>
                    </a:solidFill>
                    <a:latin typeface="+mj-lt"/>
                  </a:rPr>
                  <a:t>Battery = </a:t>
                </a:r>
                <a14:m>
                  <m:oMath xmlns:m="http://schemas.openxmlformats.org/officeDocument/2006/math">
                    <m:r>
                      <a:rPr lang="en-US" sz="2000" b="0" i="1" smtClean="0">
                        <a:solidFill>
                          <a:srgbClr val="FFFFFF"/>
                        </a:solidFill>
                        <a:latin typeface="Cambria Math" panose="02040503050406030204" pitchFamily="18" charset="0"/>
                      </a:rPr>
                      <m:t>0%</m:t>
                    </m:r>
                  </m:oMath>
                </a14:m>
                <a:br>
                  <a:rPr lang="en-US" sz="2000" b="0" dirty="0">
                    <a:solidFill>
                      <a:srgbClr val="FFFFFF"/>
                    </a:solidFill>
                    <a:latin typeface="+mj-lt"/>
                  </a:rPr>
                </a:br>
                <a14:m>
                  <m:oMathPara xmlns:m="http://schemas.openxmlformats.org/officeDocument/2006/math">
                    <m:oMathParaPr>
                      <m:jc m:val="centerGroup"/>
                    </m:oMathParaPr>
                    <m:oMath xmlns:m="http://schemas.openxmlformats.org/officeDocument/2006/math">
                      <m:r>
                        <a:rPr lang="en-US" sz="2000" b="0" i="1" dirty="0" smtClean="0">
                          <a:solidFill>
                            <a:srgbClr val="FFFFFF"/>
                          </a:solidFill>
                          <a:latin typeface="Cambria Math" panose="02040503050406030204" pitchFamily="18" charset="0"/>
                        </a:rPr>
                        <m:t>𝑇</m:t>
                      </m:r>
                      <m:r>
                        <a:rPr lang="en-US" sz="2000" b="0" i="1" dirty="0" smtClean="0">
                          <a:solidFill>
                            <a:srgbClr val="FFFFFF"/>
                          </a:solidFill>
                          <a:latin typeface="Cambria Math" panose="02040503050406030204" pitchFamily="18" charset="0"/>
                        </a:rPr>
                        <m:t> = 1</m:t>
                      </m:r>
                    </m:oMath>
                  </m:oMathPara>
                </a14:m>
                <a:endParaRPr lang="en-US" sz="4400" b="0" dirty="0">
                  <a:solidFill>
                    <a:srgbClr val="FFFFFF"/>
                  </a:solidFill>
                  <a:latin typeface="+mj-lt"/>
                </a:endParaRPr>
              </a:p>
            </p:txBody>
          </p:sp>
        </mc:Choice>
        <mc:Fallback>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75747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14" name="Group 13">
            <a:extLst>
              <a:ext uri="{FF2B5EF4-FFF2-40B4-BE49-F238E27FC236}">
                <a16:creationId xmlns:a16="http://schemas.microsoft.com/office/drawing/2014/main" id="{FB96B6A2-3A95-3013-5037-17A52952E359}"/>
              </a:ext>
            </a:extLst>
          </p:cNvPr>
          <p:cNvGrpSpPr/>
          <p:nvPr/>
        </p:nvGrpSpPr>
        <p:grpSpPr>
          <a:xfrm>
            <a:off x="279662" y="1963803"/>
            <a:ext cx="11632676" cy="4653559"/>
            <a:chOff x="279662" y="1963803"/>
            <a:chExt cx="11632676" cy="4653559"/>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0"/>
              <a:ext cx="5486400" cy="369332"/>
            </a:xfrm>
            <a:prstGeom prst="rect">
              <a:avLst/>
            </a:prstGeom>
            <a:solidFill>
              <a:schemeClr val="accent5"/>
            </a:solidFill>
          </p:spPr>
          <p:txBody>
            <a:bodyPr wrap="square" rtlCol="0">
              <a:spAutoFit/>
            </a:bodyPr>
            <a:lstStyle/>
            <a:p>
              <a:r>
                <a:rPr lang="en-US"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8" y="2309567"/>
                  <a:ext cx="4892511" cy="369332"/>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i="1" dirty="0" smtClean="0">
                          <a:latin typeface="Cambria Math" panose="02040503050406030204" pitchFamily="18" charset="0"/>
                        </a:rPr>
                        <m:t>𝑇</m:t>
                      </m:r>
                    </m:oMath>
                  </a14:m>
                  <a:r>
                    <a:rPr lang="en-US"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8" y="2309567"/>
                  <a:ext cx="4892511" cy="369332"/>
                </a:xfrm>
                <a:prstGeom prst="rect">
                  <a:avLst/>
                </a:prstGeom>
                <a:blipFill>
                  <a:blip r:embed="rId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6"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6" y="2818152"/>
                  <a:ext cx="4892511" cy="1200329"/>
                </a:xfrm>
                <a:prstGeom prst="rect">
                  <a:avLst/>
                </a:prstGeom>
                <a:blipFill>
                  <a:blip r:embed="rId3"/>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6" y="4410588"/>
                  <a:ext cx="4892511" cy="646331"/>
                </a:xfrm>
                <a:prstGeom prst="rect">
                  <a:avLst/>
                </a:prstGeom>
                <a:solidFill>
                  <a:schemeClr val="accent5">
                    <a:lumMod val="40000"/>
                    <a:lumOff val="60000"/>
                  </a:schemeClr>
                </a:solidFill>
              </p:spPr>
              <p:txBody>
                <a:bodyPr wrap="square" rtlCol="0">
                  <a:spAutoFit/>
                </a:bodyPr>
                <a:lstStyle/>
                <a:p>
                  <a:r>
                    <a:rPr lang="en-US" dirty="0"/>
                    <a:t>DERs (tunable): </a:t>
                  </a:r>
                  <a14:m>
                    <m:oMath xmlns:m="http://schemas.openxmlformats.org/officeDocument/2006/math">
                      <m:r>
                        <a:rPr lang="en-US" i="1" dirty="0" smtClean="0">
                          <a:latin typeface="Cambria Math" panose="02040503050406030204" pitchFamily="18" charset="0"/>
                        </a:rPr>
                        <m:t>[0, 100%]</m:t>
                      </m:r>
                    </m:oMath>
                  </a14:m>
                  <a:r>
                    <a:rPr lang="en-US" dirty="0"/>
                    <a:t> (</a:t>
                  </a:r>
                  <a14:m>
                    <m:oMath xmlns:m="http://schemas.openxmlformats.org/officeDocument/2006/math">
                      <m:r>
                        <a:rPr lang="en-US" i="1" dirty="0" smtClean="0">
                          <a:latin typeface="Cambria Math" panose="02040503050406030204" pitchFamily="18" charset="0"/>
                        </a:rPr>
                        <m:t>0</m:t>
                      </m:r>
                    </m:oMath>
                  </a14:m>
                  <a:r>
                    <a:rPr lang="en-US" dirty="0"/>
                    <a:t> to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Batteries</a:t>
                  </a:r>
                  <a:r>
                    <a:rPr lang="en-US" baseline="30000" dirty="0"/>
                    <a:t>#</a:t>
                  </a:r>
                  <a:r>
                    <a:rPr lang="en-US" dirty="0"/>
                    <a:t> (tunable*): </a:t>
                  </a:r>
                  <a14:m>
                    <m:oMath xmlns:m="http://schemas.openxmlformats.org/officeDocument/2006/math">
                      <m:r>
                        <a:rPr lang="en-US" b="0" i="1" smtClean="0">
                          <a:latin typeface="Cambria Math" panose="02040503050406030204" pitchFamily="18" charset="0"/>
                        </a:rPr>
                        <m:t>[0, 100%]</m:t>
                      </m:r>
                    </m:oMath>
                  </a14:m>
                  <a:r>
                    <a:rPr lang="en-US" dirty="0"/>
                    <a:t> (</a:t>
                  </a:r>
                  <a14:m>
                    <m:oMath xmlns:m="http://schemas.openxmlformats.org/officeDocument/2006/math">
                      <m:r>
                        <a:rPr lang="en-US" b="0" i="1" dirty="0" smtClean="0">
                          <a:latin typeface="Cambria Math" panose="02040503050406030204" pitchFamily="18" charset="0"/>
                        </a:rPr>
                        <m:t>0</m:t>
                      </m:r>
                    </m:oMath>
                  </a14:m>
                  <a:r>
                    <a:rPr lang="en-US" dirty="0"/>
                    <a:t> to </a:t>
                  </a:r>
                  <a14:m>
                    <m:oMath xmlns:m="http://schemas.openxmlformats.org/officeDocument/2006/math">
                      <m:r>
                        <a:rPr lang="en-US" b="0" i="1" smtClean="0">
                          <a:latin typeface="Cambria Math" panose="02040503050406030204" pitchFamily="18" charset="0"/>
                        </a:rPr>
                        <m:t>85 </m:t>
                      </m:r>
                    </m:oMath>
                  </a14:m>
                  <a:r>
                    <a:rPr lang="en-US"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6" y="4410588"/>
                  <a:ext cx="4892511" cy="646331"/>
                </a:xfrm>
                <a:prstGeom prst="rect">
                  <a:avLst/>
                </a:prstGeom>
                <a:blipFill>
                  <a:blip r:embed="rId4"/>
                  <a:stretch>
                    <a:fillRect l="-996" t="-5660" b="-1415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62406B-2A0A-C2BB-993A-355AF5AE88BF}"/>
                </a:ext>
              </a:extLst>
            </p:cNvPr>
            <p:cNvSpPr txBox="1"/>
            <p:nvPr/>
          </p:nvSpPr>
          <p:spPr>
            <a:xfrm>
              <a:off x="6425938" y="6248030"/>
              <a:ext cx="5486400" cy="369332"/>
            </a:xfrm>
            <a:prstGeom prst="rect">
              <a:avLst/>
            </a:prstGeom>
            <a:solidFill>
              <a:schemeClr val="accent5"/>
            </a:solidFill>
          </p:spPr>
          <p:txBody>
            <a:bodyPr wrap="square" rtlCol="0">
              <a:spAutoFit/>
            </a:bodyPr>
            <a:lstStyle/>
            <a:p>
              <a:r>
                <a:rPr lang="en-US"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69332"/>
                </a:xfrm>
                <a:prstGeom prst="rect">
                  <a:avLst/>
                </a:prstGeom>
                <a:solidFill>
                  <a:schemeClr val="accent5">
                    <a:lumMod val="40000"/>
                    <a:lumOff val="60000"/>
                  </a:schemeClr>
                </a:solidFill>
              </p:spPr>
              <p:txBody>
                <a:bodyPr wrap="square" rtlCol="0">
                  <a:spAutoFit/>
                </a:bodyPr>
                <a:lstStyle/>
                <a:p>
                  <a:r>
                    <a:rPr lang="en-US" dirty="0"/>
                    <a:t>No Time-dimension: Equivalent to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a14:m>
                  <a:endParaRPr lang="en-US"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69332"/>
                </a:xfrm>
                <a:prstGeom prst="rect">
                  <a:avLst/>
                </a:prstGeom>
                <a:blipFill>
                  <a:blip r:embed="rId5"/>
                  <a:stretch>
                    <a:fillRect l="-99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2"/>
                  <a:ext cx="4892511" cy="1200329"/>
                </a:xfrm>
                <a:prstGeom prst="rect">
                  <a:avLst/>
                </a:prstGeom>
                <a:blipFill>
                  <a:blip r:embed="rId6"/>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9"/>
                  <a:ext cx="4892511" cy="646331"/>
                </a:xfrm>
                <a:prstGeom prst="rect">
                  <a:avLst/>
                </a:prstGeom>
                <a:solidFill>
                  <a:schemeClr val="accent5">
                    <a:lumMod val="40000"/>
                    <a:lumOff val="60000"/>
                  </a:schemeClr>
                </a:solidFill>
              </p:spPr>
              <p:txBody>
                <a:bodyPr wrap="square" rtlCol="0">
                  <a:spAutoFit/>
                </a:bodyPr>
                <a:lstStyle/>
                <a:p>
                  <a:r>
                    <a:rPr lang="en-US" dirty="0"/>
                    <a:t>DERs (fixed): </a:t>
                  </a:r>
                  <a14:m>
                    <m:oMath xmlns:m="http://schemas.openxmlformats.org/officeDocument/2006/math">
                      <m:r>
                        <a:rPr lang="en-US" i="1" dirty="0" smtClean="0">
                          <a:latin typeface="Cambria Math" panose="02040503050406030204" pitchFamily="18" charset="0"/>
                        </a:rPr>
                        <m:t>100%</m:t>
                      </m:r>
                    </m:oMath>
                  </a14:m>
                  <a:r>
                    <a:rPr lang="en-US" dirty="0"/>
                    <a:t>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No Batteries: Equivalent to </a:t>
                  </a:r>
                  <a14:m>
                    <m:oMath xmlns:m="http://schemas.openxmlformats.org/officeDocument/2006/math">
                      <m:r>
                        <a:rPr lang="en-US" b="0" i="1" smtClean="0">
                          <a:latin typeface="Cambria Math" panose="02040503050406030204" pitchFamily="18" charset="0"/>
                        </a:rPr>
                        <m:t>0%</m:t>
                      </m:r>
                    </m:oMath>
                  </a14:m>
                  <a:r>
                    <a:rPr lang="en-US" dirty="0"/>
                    <a:t> (</a:t>
                  </a:r>
                  <a14:m>
                    <m:oMath xmlns:m="http://schemas.openxmlformats.org/officeDocument/2006/math">
                      <m:r>
                        <a:rPr lang="en-US" b="0" i="1" smtClean="0">
                          <a:latin typeface="Cambria Math" panose="02040503050406030204" pitchFamily="18" charset="0"/>
                        </a:rPr>
                        <m:t>0</m:t>
                      </m:r>
                    </m:oMath>
                  </a14:m>
                  <a:r>
                    <a:rPr lang="en-US"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9"/>
                  <a:ext cx="4892511" cy="646331"/>
                </a:xfrm>
                <a:prstGeom prst="rect">
                  <a:avLst/>
                </a:prstGeom>
                <a:blipFill>
                  <a:blip r:embed="rId7"/>
                  <a:stretch>
                    <a:fillRect l="-996" t="-4673" b="-13084"/>
                  </a:stretch>
                </a:blipFill>
              </p:spPr>
              <p:txBody>
                <a:bodyPr/>
                <a:lstStyle/>
                <a:p>
                  <a:r>
                    <a:rPr lang="en-US">
                      <a:noFill/>
                    </a:rPr>
                    <a:t> </a:t>
                  </a:r>
                </a:p>
              </p:txBody>
            </p:sp>
          </mc:Fallback>
        </mc:AlternateContent>
      </p:grpSp>
    </p:spTree>
    <p:extLst>
      <p:ext uri="{BB962C8B-B14F-4D97-AF65-F5344CB8AC3E}">
        <p14:creationId xmlns:p14="http://schemas.microsoft.com/office/powerpoint/2010/main" val="3166528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3" name="Group 2">
            <a:extLst>
              <a:ext uri="{FF2B5EF4-FFF2-40B4-BE49-F238E27FC236}">
                <a16:creationId xmlns:a16="http://schemas.microsoft.com/office/drawing/2014/main" id="{BDF62876-E46F-FF19-47F2-BA9AAAFD1767}"/>
              </a:ext>
            </a:extLst>
          </p:cNvPr>
          <p:cNvGrpSpPr/>
          <p:nvPr/>
        </p:nvGrpSpPr>
        <p:grpSpPr>
          <a:xfrm>
            <a:off x="336222" y="2029790"/>
            <a:ext cx="5637229" cy="3257133"/>
            <a:chOff x="279662" y="1963803"/>
            <a:chExt cx="11632676" cy="4658388"/>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3"/>
              <a:ext cx="5486401" cy="374157"/>
            </a:xfrm>
            <a:prstGeom prst="rect">
              <a:avLst/>
            </a:prstGeom>
            <a:solidFill>
              <a:schemeClr val="accent5"/>
            </a:solidFill>
          </p:spPr>
          <p:txBody>
            <a:bodyPr wrap="square" rtlCol="0">
              <a:spAutoFit/>
            </a:bodyPr>
            <a:lstStyle/>
            <a:p>
              <a:r>
                <a:rPr lang="en-US" sz="1100"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9" y="2309567"/>
                  <a:ext cx="4892511" cy="37415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i="1" dirty="0" smtClean="0">
                          <a:latin typeface="Cambria Math" panose="02040503050406030204" pitchFamily="18" charset="0"/>
                        </a:rPr>
                        <m:t>𝑇</m:t>
                      </m:r>
                    </m:oMath>
                  </a14:m>
                  <a:r>
                    <a:rPr lang="en-US" sz="1100"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9" y="2309567"/>
                  <a:ext cx="4892511" cy="374158"/>
                </a:xfrm>
                <a:prstGeom prst="rect">
                  <a:avLst/>
                </a:prstGeom>
                <a:blipFill>
                  <a:blip r:embed="rId2"/>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7" y="2818152"/>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7" y="2818152"/>
                  <a:ext cx="4892511" cy="1342566"/>
                </a:xfrm>
                <a:prstGeom prst="rect">
                  <a:avLst/>
                </a:prstGeom>
                <a:blipFill>
                  <a:blip r:embed="rId3"/>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7" y="4410588"/>
                  <a:ext cx="4892511" cy="1100463"/>
                </a:xfrm>
                <a:prstGeom prst="rect">
                  <a:avLst/>
                </a:prstGeom>
                <a:solidFill>
                  <a:schemeClr val="accent5">
                    <a:lumMod val="40000"/>
                    <a:lumOff val="60000"/>
                  </a:schemeClr>
                </a:solidFill>
              </p:spPr>
              <p:txBody>
                <a:bodyPr wrap="square" rtlCol="0">
                  <a:spAutoFit/>
                </a:bodyPr>
                <a:lstStyle/>
                <a:p>
                  <a:r>
                    <a:rPr lang="en-US" sz="1100" dirty="0"/>
                    <a:t>DERs (tunable): </a:t>
                  </a:r>
                  <a14:m>
                    <m:oMath xmlns:m="http://schemas.openxmlformats.org/officeDocument/2006/math">
                      <m:r>
                        <a:rPr lang="en-US" sz="1100" i="1" dirty="0" smtClean="0">
                          <a:latin typeface="Cambria Math" panose="02040503050406030204" pitchFamily="18" charset="0"/>
                        </a:rPr>
                        <m:t>[0, 100%]</m:t>
                      </m:r>
                    </m:oMath>
                  </a14:m>
                  <a:r>
                    <a:rPr lang="en-US" sz="1100" dirty="0"/>
                    <a:t> (</a:t>
                  </a:r>
                  <a14:m>
                    <m:oMath xmlns:m="http://schemas.openxmlformats.org/officeDocument/2006/math">
                      <m:r>
                        <a:rPr lang="en-US" sz="1100" i="1" dirty="0" smtClean="0">
                          <a:latin typeface="Cambria Math" panose="02040503050406030204" pitchFamily="18" charset="0"/>
                        </a:rPr>
                        <m:t>0</m:t>
                      </m:r>
                    </m:oMath>
                  </a14:m>
                  <a:r>
                    <a:rPr lang="en-US" sz="1100" dirty="0"/>
                    <a:t> to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Batteries</a:t>
                  </a:r>
                  <a:r>
                    <a:rPr lang="en-US" sz="1100" baseline="30000" dirty="0"/>
                    <a:t>#</a:t>
                  </a:r>
                  <a14:m>
                    <m:oMath xmlns:m="http://schemas.openxmlformats.org/officeDocument/2006/math">
                      <m:r>
                        <a:rPr lang="en-US" sz="1100" b="0" i="1" smtClean="0">
                          <a:latin typeface="Cambria Math" panose="02040503050406030204" pitchFamily="18" charset="0"/>
                        </a:rPr>
                        <m:t> </m:t>
                      </m:r>
                    </m:oMath>
                  </a14:m>
                  <a:r>
                    <a:rPr lang="en-US" sz="1100" dirty="0"/>
                    <a:t>(tunable*): </a:t>
                  </a:r>
                  <a14:m>
                    <m:oMath xmlns:m="http://schemas.openxmlformats.org/officeDocument/2006/math">
                      <m:r>
                        <a:rPr lang="en-US" sz="1100" b="0" i="1" smtClean="0">
                          <a:latin typeface="Cambria Math" panose="02040503050406030204" pitchFamily="18" charset="0"/>
                        </a:rPr>
                        <m:t>[0, 100%]</m:t>
                      </m:r>
                    </m:oMath>
                  </a14:m>
                  <a:r>
                    <a:rPr lang="en-US" sz="1100" dirty="0"/>
                    <a:t> (</a:t>
                  </a:r>
                  <a14:m>
                    <m:oMath xmlns:m="http://schemas.openxmlformats.org/officeDocument/2006/math">
                      <m:r>
                        <a:rPr lang="en-US" sz="1100" b="0" i="1" dirty="0" smtClean="0">
                          <a:latin typeface="Cambria Math" panose="02040503050406030204" pitchFamily="18" charset="0"/>
                        </a:rPr>
                        <m:t>0</m:t>
                      </m:r>
                    </m:oMath>
                  </a14:m>
                  <a:r>
                    <a:rPr lang="en-US" sz="1100" dirty="0"/>
                    <a:t> to </a:t>
                  </a:r>
                  <a14:m>
                    <m:oMath xmlns:m="http://schemas.openxmlformats.org/officeDocument/2006/math">
                      <m:r>
                        <a:rPr lang="en-US" sz="1100" b="0" i="1" smtClean="0">
                          <a:latin typeface="Cambria Math" panose="02040503050406030204" pitchFamily="18" charset="0"/>
                        </a:rPr>
                        <m:t>85 </m:t>
                      </m:r>
                    </m:oMath>
                  </a14:m>
                  <a:r>
                    <a:rPr lang="en-US" sz="1100"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7" y="4410588"/>
                  <a:ext cx="4892511" cy="1100463"/>
                </a:xfrm>
                <a:prstGeom prst="rect">
                  <a:avLst/>
                </a:prstGeom>
                <a:blipFill>
                  <a:blip r:embed="rId4"/>
                  <a:stretch>
                    <a:fillRect b="-476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10" name="TextBox 9">
              <a:extLst>
                <a:ext uri="{FF2B5EF4-FFF2-40B4-BE49-F238E27FC236}">
                  <a16:creationId xmlns:a16="http://schemas.microsoft.com/office/drawing/2014/main" id="{6C62406B-2A0A-C2BB-993A-355AF5AE88BF}"/>
                </a:ext>
              </a:extLst>
            </p:cNvPr>
            <p:cNvSpPr txBox="1"/>
            <p:nvPr/>
          </p:nvSpPr>
          <p:spPr>
            <a:xfrm>
              <a:off x="6425937" y="6248033"/>
              <a:ext cx="5486401" cy="374158"/>
            </a:xfrm>
            <a:prstGeom prst="rect">
              <a:avLst/>
            </a:prstGeom>
            <a:solidFill>
              <a:schemeClr val="accent5"/>
            </a:solidFill>
          </p:spPr>
          <p:txBody>
            <a:bodyPr wrap="square" rtlCol="0">
              <a:spAutoFit/>
            </a:bodyPr>
            <a:lstStyle/>
            <a:p>
              <a:r>
                <a:rPr lang="en-US" sz="1100"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74158"/>
                </a:xfrm>
                <a:prstGeom prst="rect">
                  <a:avLst/>
                </a:prstGeom>
                <a:solidFill>
                  <a:schemeClr val="accent5">
                    <a:lumMod val="40000"/>
                    <a:lumOff val="60000"/>
                  </a:schemeClr>
                </a:solidFill>
              </p:spPr>
              <p:txBody>
                <a:bodyPr wrap="square" rtlCol="0">
                  <a:spAutoFit/>
                </a:bodyPr>
                <a:lstStyle/>
                <a:p>
                  <a:r>
                    <a:rPr lang="en-US" sz="1100" dirty="0"/>
                    <a:t>No Time-dimension: Like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=1</m:t>
                      </m:r>
                    </m:oMath>
                  </a14:m>
                  <a:endParaRPr lang="en-US" sz="1100"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74158"/>
                </a:xfrm>
                <a:prstGeom prst="rect">
                  <a:avLst/>
                </a:prstGeom>
                <a:blipFill>
                  <a:blip r:embed="rId5"/>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3"/>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3"/>
                  <a:ext cx="4892511" cy="1342566"/>
                </a:xfrm>
                <a:prstGeom prst="rect">
                  <a:avLst/>
                </a:prstGeom>
                <a:blipFill>
                  <a:blip r:embed="rId6"/>
                  <a:stretch>
                    <a:fillRect r="-257"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7"/>
                  <a:ext cx="4892511" cy="616259"/>
                </a:xfrm>
                <a:prstGeom prst="rect">
                  <a:avLst/>
                </a:prstGeom>
                <a:solidFill>
                  <a:schemeClr val="accent5">
                    <a:lumMod val="40000"/>
                    <a:lumOff val="60000"/>
                  </a:schemeClr>
                </a:solidFill>
              </p:spPr>
              <p:txBody>
                <a:bodyPr wrap="square" rtlCol="0">
                  <a:spAutoFit/>
                </a:bodyPr>
                <a:lstStyle/>
                <a:p>
                  <a:r>
                    <a:rPr lang="en-US" sz="1100" dirty="0"/>
                    <a:t>DERs (fixed): </a:t>
                  </a:r>
                  <a14:m>
                    <m:oMath xmlns:m="http://schemas.openxmlformats.org/officeDocument/2006/math">
                      <m:r>
                        <a:rPr lang="en-US" sz="1100" i="1" dirty="0" smtClean="0">
                          <a:latin typeface="Cambria Math" panose="02040503050406030204" pitchFamily="18" charset="0"/>
                        </a:rPr>
                        <m:t>100%</m:t>
                      </m:r>
                    </m:oMath>
                  </a14:m>
                  <a:r>
                    <a:rPr lang="en-US" sz="1100" dirty="0"/>
                    <a:t>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No Batteries: Like </a:t>
                  </a:r>
                  <a14:m>
                    <m:oMath xmlns:m="http://schemas.openxmlformats.org/officeDocument/2006/math">
                      <m:r>
                        <a:rPr lang="en-US" sz="1100" b="0" i="1" smtClean="0">
                          <a:latin typeface="Cambria Math" panose="02040503050406030204" pitchFamily="18" charset="0"/>
                        </a:rPr>
                        <m:t>0%</m:t>
                      </m:r>
                    </m:oMath>
                  </a14:m>
                  <a:r>
                    <a:rPr lang="en-US" sz="1100" dirty="0"/>
                    <a:t> (</a:t>
                  </a:r>
                  <a14:m>
                    <m:oMath xmlns:m="http://schemas.openxmlformats.org/officeDocument/2006/math">
                      <m:r>
                        <a:rPr lang="en-US" sz="1100" b="0" i="1" smtClean="0">
                          <a:latin typeface="Cambria Math" panose="02040503050406030204" pitchFamily="18" charset="0"/>
                        </a:rPr>
                        <m:t>0</m:t>
                      </m:r>
                    </m:oMath>
                  </a14:m>
                  <a:r>
                    <a:rPr lang="en-US" sz="1100"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7"/>
                  <a:ext cx="4892511" cy="616259"/>
                </a:xfrm>
                <a:prstGeom prst="rect">
                  <a:avLst/>
                </a:prstGeom>
                <a:blipFill>
                  <a:blip r:embed="rId7"/>
                  <a:stretch>
                    <a:fillRect b="-84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D67CCE-E3E1-8337-9D71-E4D732C2C534}"/>
                  </a:ext>
                </a:extLst>
              </p:cNvPr>
              <p:cNvSpPr txBox="1"/>
              <p:nvPr/>
            </p:nvSpPr>
            <p:spPr>
              <a:xfrm>
                <a:off x="6696051" y="2085370"/>
                <a:ext cx="4444798" cy="3539430"/>
              </a:xfrm>
              <a:prstGeom prst="rect">
                <a:avLst/>
              </a:prstGeom>
              <a:solidFill>
                <a:srgbClr val="C2A1D3"/>
              </a:solidFill>
            </p:spPr>
            <p:txBody>
              <a:bodyPr wrap="square" rtlCol="0">
                <a:spAutoFit/>
              </a:bodyPr>
              <a:lstStyle/>
              <a:p>
                <a:r>
                  <a:rPr lang="en-US" sz="1600" baseline="30000" dirty="0"/>
                  <a:t>#</a:t>
                </a:r>
                <a:r>
                  <a:rPr lang="en-US" sz="1600" dirty="0"/>
                  <a:t>Batteries add more than just </a:t>
                </a:r>
                <a14:m>
                  <m:oMath xmlns:m="http://schemas.openxmlformats.org/officeDocument/2006/math">
                    <m:r>
                      <a:rPr lang="en-US" sz="1600" b="0" i="1" smtClean="0">
                        <a:latin typeface="Cambria Math" panose="02040503050406030204" pitchFamily="18" charset="0"/>
                      </a:rPr>
                      <m:t>4</m:t>
                    </m:r>
                  </m:oMath>
                </a14:m>
                <a:r>
                  <a:rPr lang="en-US" sz="1600" dirty="0"/>
                  <a:t> new decision variables (which are </a:t>
                </a:r>
                <a14:m>
                  <m:oMath xmlns:m="http://schemas.openxmlformats.org/officeDocument/2006/math">
                    <m:r>
                      <a:rPr lang="en-US" sz="1600" b="0" i="1" smtClean="0">
                        <a:latin typeface="Cambria Math" panose="02040503050406030204" pitchFamily="18" charset="0"/>
                      </a:rPr>
                      <m:t>𝐵</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𝑐</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𝑑</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𝐵</m:t>
                        </m:r>
                      </m:sub>
                    </m:sSub>
                  </m:oMath>
                </a14:m>
                <a:r>
                  <a:rPr lang="en-US" sz="1600" b="0" i="0" dirty="0">
                    <a:latin typeface="+mj-lt"/>
                  </a:rPr>
                  <a:t>) to the simulation. </a:t>
                </a:r>
              </a:p>
              <a:p>
                <a:endParaRPr lang="en-US" sz="1600" dirty="0">
                  <a:latin typeface="+mj-lt"/>
                </a:endParaRPr>
              </a:p>
              <a:p>
                <a:r>
                  <a:rPr lang="en-US" sz="1600" b="0" i="0" dirty="0">
                    <a:latin typeface="+mj-lt"/>
                  </a:rPr>
                  <a:t>Incorporating them (while avoiding mixed-integer programming) requires specifying additional ‘soft-constraint’ objective functions to the optimizer, including an </a:t>
                </a:r>
                <a:r>
                  <a:rPr lang="en-US" sz="1600" b="0" i="0" dirty="0">
                    <a:highlight>
                      <a:srgbClr val="00FF00"/>
                    </a:highlight>
                    <a:latin typeface="+mj-lt"/>
                  </a:rPr>
                  <a:t>“SCD penalty” function </a:t>
                </a:r>
                <a:r>
                  <a:rPr lang="en-US" sz="1600" b="0" i="0" dirty="0">
                    <a:latin typeface="+mj-lt"/>
                  </a:rPr>
                  <a:t>and a </a:t>
                </a:r>
                <a:r>
                  <a:rPr lang="en-US" sz="1600" b="0" i="0" dirty="0">
                    <a:highlight>
                      <a:srgbClr val="FF00FF"/>
                    </a:highlight>
                    <a:latin typeface="+mj-lt"/>
                  </a:rPr>
                  <a:t>“Deviation of terminal SOC from a reference SOC penalty” </a:t>
                </a:r>
                <a:r>
                  <a:rPr lang="en-US" sz="1600" b="0" i="0" dirty="0">
                    <a:latin typeface="+mj-lt"/>
                  </a:rPr>
                  <a:t>function, which require additional unknown parameters (such as </a:t>
                </a:r>
                <a14:m>
                  <m:oMath xmlns:m="http://schemas.openxmlformats.org/officeDocument/2006/math">
                    <m:r>
                      <a:rPr lang="en-US" sz="1600" b="0" i="1" smtClean="0">
                        <a:highlight>
                          <a:srgbClr val="00FF00"/>
                        </a:highlight>
                        <a:latin typeface="Cambria Math" panose="02040503050406030204" pitchFamily="18" charset="0"/>
                      </a:rPr>
                      <m:t>𝛼</m:t>
                    </m:r>
                    <m:r>
                      <a:rPr lang="en-US" sz="1600" b="0" i="1" smtClean="0">
                        <a:latin typeface="Cambria Math" panose="02040503050406030204" pitchFamily="18" charset="0"/>
                      </a:rPr>
                      <m:t>, </m:t>
                    </m:r>
                    <m:r>
                      <a:rPr lang="en-US" sz="1600" b="0" i="1" smtClean="0">
                        <a:highlight>
                          <a:srgbClr val="FF00FF"/>
                        </a:highlight>
                        <a:latin typeface="Cambria Math" panose="02040503050406030204" pitchFamily="18" charset="0"/>
                      </a:rPr>
                      <m:t>𝛾</m:t>
                    </m:r>
                  </m:oMath>
                </a14:m>
                <a:r>
                  <a:rPr lang="en-US" sz="1600" b="0" i="0" dirty="0">
                    <a:latin typeface="+mj-lt"/>
                  </a:rPr>
                  <a:t> in my simulation). Ideally, these ‘soft-constraint’ function values in the result should be zero, but if this doesn’t happen, they cannot be truly compared to a ‘battery-free’ simulation.</a:t>
                </a:r>
              </a:p>
            </p:txBody>
          </p:sp>
        </mc:Choice>
        <mc:Fallback xmlns="">
          <p:sp>
            <p:nvSpPr>
              <p:cNvPr id="14" name="TextBox 13">
                <a:extLst>
                  <a:ext uri="{FF2B5EF4-FFF2-40B4-BE49-F238E27FC236}">
                    <a16:creationId xmlns:a16="http://schemas.microsoft.com/office/drawing/2014/main" id="{CDD67CCE-E3E1-8337-9D71-E4D732C2C534}"/>
                  </a:ext>
                </a:extLst>
              </p:cNvPr>
              <p:cNvSpPr txBox="1">
                <a:spLocks noRot="1" noChangeAspect="1" noMove="1" noResize="1" noEditPoints="1" noAdjustHandles="1" noChangeArrowheads="1" noChangeShapeType="1" noTextEdit="1"/>
              </p:cNvSpPr>
              <p:nvPr/>
            </p:nvSpPr>
            <p:spPr>
              <a:xfrm>
                <a:off x="6696051" y="2085370"/>
                <a:ext cx="4444798" cy="3539430"/>
              </a:xfrm>
              <a:prstGeom prst="rect">
                <a:avLst/>
              </a:prstGeom>
              <a:blipFill>
                <a:blip r:embed="rId8"/>
                <a:stretch>
                  <a:fillRect l="-685" t="-516" r="-1507" b="-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094270-9E8C-6FF6-4349-91DECFF4B00F}"/>
                  </a:ext>
                </a:extLst>
              </p:cNvPr>
              <p:cNvSpPr txBox="1"/>
              <p:nvPr/>
            </p:nvSpPr>
            <p:spPr>
              <a:xfrm>
                <a:off x="336222" y="5665510"/>
                <a:ext cx="5637229" cy="1015663"/>
              </a:xfrm>
              <a:prstGeom prst="rect">
                <a:avLst/>
              </a:prstGeom>
              <a:solidFill>
                <a:srgbClr val="C2A1D3"/>
              </a:solidFill>
            </p:spPr>
            <p:txBody>
              <a:bodyPr wrap="square" rtlCol="0">
                <a:spAutoFit/>
              </a:bodyPr>
              <a:lstStyle/>
              <a:p>
                <a:r>
                  <a:rPr lang="en-US" sz="1400" dirty="0">
                    <a:latin typeface="+mj-lt"/>
                  </a:rPr>
                  <a:t>*Note: The way the batteries are currently modeled, they can only be placed at a bus where there is already a DER. (So only </a:t>
                </a:r>
                <a14:m>
                  <m:oMath xmlns:m="http://schemas.openxmlformats.org/officeDocument/2006/math">
                    <m:r>
                      <a:rPr lang="en-US" sz="1400" b="0" i="1" smtClean="0">
                        <a:latin typeface="Cambria Math" panose="02040503050406030204" pitchFamily="18" charset="0"/>
                      </a:rPr>
                      <m:t>85</m:t>
                    </m:r>
                  </m:oMath>
                </a14:m>
                <a:r>
                  <a:rPr lang="en-US" sz="1400" b="0" i="0" dirty="0">
                    <a:latin typeface="+mj-lt"/>
                  </a:rPr>
                  <a:t> buses are eligible to have a battery)</a:t>
                </a:r>
              </a:p>
              <a:p>
                <a:endParaRPr lang="en-US" dirty="0"/>
              </a:p>
            </p:txBody>
          </p:sp>
        </mc:Choice>
        <mc:Fallback xmlns="">
          <p:sp>
            <p:nvSpPr>
              <p:cNvPr id="15" name="TextBox 14">
                <a:extLst>
                  <a:ext uri="{FF2B5EF4-FFF2-40B4-BE49-F238E27FC236}">
                    <a16:creationId xmlns:a16="http://schemas.microsoft.com/office/drawing/2014/main" id="{17094270-9E8C-6FF6-4349-91DECFF4B00F}"/>
                  </a:ext>
                </a:extLst>
              </p:cNvPr>
              <p:cNvSpPr txBox="1">
                <a:spLocks noRot="1" noChangeAspect="1" noMove="1" noResize="1" noEditPoints="1" noAdjustHandles="1" noChangeArrowheads="1" noChangeShapeType="1" noTextEdit="1"/>
              </p:cNvSpPr>
              <p:nvPr/>
            </p:nvSpPr>
            <p:spPr>
              <a:xfrm>
                <a:off x="336222" y="5665510"/>
                <a:ext cx="5637229" cy="1015663"/>
              </a:xfrm>
              <a:prstGeom prst="rect">
                <a:avLst/>
              </a:prstGeom>
              <a:blipFill>
                <a:blip r:embed="rId9"/>
                <a:stretch>
                  <a:fillRect l="-324" t="-599" r="-324"/>
                </a:stretch>
              </a:blipFill>
            </p:spPr>
            <p:txBody>
              <a:bodyPr/>
              <a:lstStyle/>
              <a:p>
                <a:r>
                  <a:rPr lang="en-US">
                    <a:noFill/>
                  </a:rPr>
                  <a:t> </a:t>
                </a:r>
              </a:p>
            </p:txBody>
          </p:sp>
        </mc:Fallback>
      </mc:AlternateContent>
    </p:spTree>
    <p:extLst>
      <p:ext uri="{BB962C8B-B14F-4D97-AF65-F5344CB8AC3E}">
        <p14:creationId xmlns:p14="http://schemas.microsoft.com/office/powerpoint/2010/main" val="33297782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a:xfrm>
            <a:off x="1077686" y="355078"/>
            <a:ext cx="6752603" cy="332379"/>
          </a:xfrm>
        </p:spPr>
        <p:txBody>
          <a:bodyPr/>
          <a:lstStyle/>
          <a:p>
            <a:r>
              <a:rPr lang="en-US" sz="1800" b="0" dirty="0"/>
              <a:t>Trying to benchmark the “Benchmark” Simulation against the “Original” Simulation</a:t>
            </a:r>
          </a:p>
        </p:txBody>
      </p:sp>
      <p:sp>
        <p:nvSpPr>
          <p:cNvPr id="17" name="TextBox 16">
            <a:extLst>
              <a:ext uri="{FF2B5EF4-FFF2-40B4-BE49-F238E27FC236}">
                <a16:creationId xmlns:a16="http://schemas.microsoft.com/office/drawing/2014/main" id="{41FCE601-D3D1-32F5-C32A-1D76C228AD9A}"/>
              </a:ext>
            </a:extLst>
          </p:cNvPr>
          <p:cNvSpPr txBox="1"/>
          <p:nvPr/>
        </p:nvSpPr>
        <p:spPr>
          <a:xfrm>
            <a:off x="3300953" y="876373"/>
            <a:ext cx="6094428" cy="1200329"/>
          </a:xfrm>
          <a:prstGeom prst="rect">
            <a:avLst/>
          </a:prstGeom>
          <a:solidFill>
            <a:srgbClr val="C2A1D3"/>
          </a:solidFill>
        </p:spPr>
        <p:txBody>
          <a:bodyPr wrap="square">
            <a:spAutoFit/>
          </a:bodyPr>
          <a:lstStyle/>
          <a:p>
            <a:r>
              <a:rPr lang="en-US" sz="1800" b="0" i="0" dirty="0">
                <a:latin typeface="+mj-lt"/>
              </a:rPr>
              <a:t>But, if batteries are removed (unmodeled) from the MPOPF simulation, the previously mentioned complications are also avoided, and thus the two simulations can be compared toe-to-toe. This is what I’ve been doing recently.</a:t>
            </a:r>
          </a:p>
        </p:txBody>
      </p:sp>
      <p:grpSp>
        <p:nvGrpSpPr>
          <p:cNvPr id="34" name="Group 33">
            <a:extLst>
              <a:ext uri="{FF2B5EF4-FFF2-40B4-BE49-F238E27FC236}">
                <a16:creationId xmlns:a16="http://schemas.microsoft.com/office/drawing/2014/main" id="{A7CEF48E-BBD2-FFF2-5D38-C59124673525}"/>
              </a:ext>
            </a:extLst>
          </p:cNvPr>
          <p:cNvGrpSpPr/>
          <p:nvPr/>
        </p:nvGrpSpPr>
        <p:grpSpPr>
          <a:xfrm>
            <a:off x="263951" y="2355721"/>
            <a:ext cx="4398605" cy="3896563"/>
            <a:chOff x="279662" y="2752627"/>
            <a:chExt cx="4398605" cy="3896563"/>
          </a:xfrm>
        </p:grpSpPr>
        <p:sp>
          <p:nvSpPr>
            <p:cNvPr id="23" name="Rectangle 22">
              <a:extLst>
                <a:ext uri="{FF2B5EF4-FFF2-40B4-BE49-F238E27FC236}">
                  <a16:creationId xmlns:a16="http://schemas.microsoft.com/office/drawing/2014/main" id="{5E967FAE-827A-37AD-878E-E0F56C4882DA}"/>
                </a:ext>
              </a:extLst>
            </p:cNvPr>
            <p:cNvSpPr/>
            <p:nvPr/>
          </p:nvSpPr>
          <p:spPr>
            <a:xfrm>
              <a:off x="279662" y="2752627"/>
              <a:ext cx="4398605" cy="32789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6D31CE30-A011-B5DF-88AB-7846604B48E2}"/>
                </a:ext>
              </a:extLst>
            </p:cNvPr>
            <p:cNvSpPr txBox="1"/>
            <p:nvPr/>
          </p:nvSpPr>
          <p:spPr>
            <a:xfrm>
              <a:off x="279662" y="6310636"/>
              <a:ext cx="4398605" cy="338554"/>
            </a:xfrm>
            <a:prstGeom prst="rect">
              <a:avLst/>
            </a:prstGeom>
            <a:solidFill>
              <a:schemeClr val="accent5"/>
            </a:solidFill>
          </p:spPr>
          <p:txBody>
            <a:bodyPr wrap="square" rtlCol="0">
              <a:spAutoFit/>
            </a:bodyPr>
            <a:lstStyle/>
            <a:p>
              <a:r>
                <a:rPr lang="en-US" sz="1600" dirty="0"/>
                <a:t>“Benchmark” Simulation: MP-(C/D)-OPF</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272B87-CCDF-36FE-DA8C-7F78D19ABAB4}"/>
                    </a:ext>
                  </a:extLst>
                </p:cNvPr>
                <p:cNvSpPr txBox="1"/>
                <p:nvPr/>
              </p:nvSpPr>
              <p:spPr>
                <a:xfrm>
                  <a:off x="486240" y="3039781"/>
                  <a:ext cx="3922467" cy="338554"/>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i="1" dirty="0" smtClean="0">
                          <a:latin typeface="Cambria Math" panose="02040503050406030204" pitchFamily="18" charset="0"/>
                        </a:rPr>
                        <m:t>𝑇</m:t>
                      </m:r>
                    </m:oMath>
                  </a14:m>
                  <a:r>
                    <a:rPr lang="en-US" sz="1600" dirty="0"/>
                    <a:t>: Number of Time-Periods (tunable)</a:t>
                  </a:r>
                </a:p>
              </p:txBody>
            </p:sp>
          </mc:Choice>
          <mc:Fallback xmlns="">
            <p:sp>
              <p:nvSpPr>
                <p:cNvPr id="25" name="TextBox 24">
                  <a:extLst>
                    <a:ext uri="{FF2B5EF4-FFF2-40B4-BE49-F238E27FC236}">
                      <a16:creationId xmlns:a16="http://schemas.microsoft.com/office/drawing/2014/main" id="{E5272B87-CCDF-36FE-DA8C-7F78D19ABAB4}"/>
                    </a:ext>
                  </a:extLst>
                </p:cNvPr>
                <p:cNvSpPr txBox="1">
                  <a:spLocks noRot="1" noChangeAspect="1" noMove="1" noResize="1" noEditPoints="1" noAdjustHandles="1" noChangeArrowheads="1" noChangeShapeType="1" noTextEdit="1"/>
                </p:cNvSpPr>
                <p:nvPr/>
              </p:nvSpPr>
              <p:spPr>
                <a:xfrm>
                  <a:off x="486240" y="3039781"/>
                  <a:ext cx="3922467" cy="338554"/>
                </a:xfrm>
                <a:prstGeom prst="rect">
                  <a:avLst/>
                </a:prstGeom>
                <a:blipFill>
                  <a:blip r:embed="rId2"/>
                  <a:stretch>
                    <a:fillRect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06D45F-8910-1188-0E9A-B713671BF14A}"/>
                    </a:ext>
                  </a:extLst>
                </p:cNvPr>
                <p:cNvSpPr txBox="1"/>
                <p:nvPr/>
              </p:nvSpPr>
              <p:spPr>
                <a:xfrm>
                  <a:off x="486239"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26" name="TextBox 25">
                  <a:extLst>
                    <a:ext uri="{FF2B5EF4-FFF2-40B4-BE49-F238E27FC236}">
                      <a16:creationId xmlns:a16="http://schemas.microsoft.com/office/drawing/2014/main" id="{2706D45F-8910-1188-0E9A-B713671BF14A}"/>
                    </a:ext>
                  </a:extLst>
                </p:cNvPr>
                <p:cNvSpPr txBox="1">
                  <a:spLocks noRot="1" noChangeAspect="1" noMove="1" noResize="1" noEditPoints="1" noAdjustHandles="1" noChangeArrowheads="1" noChangeShapeType="1" noTextEdit="1"/>
                </p:cNvSpPr>
                <p:nvPr/>
              </p:nvSpPr>
              <p:spPr>
                <a:xfrm>
                  <a:off x="486239" y="3462155"/>
                  <a:ext cx="3922467" cy="1077218"/>
                </a:xfrm>
                <a:prstGeom prst="rect">
                  <a:avLst/>
                </a:prstGeom>
                <a:blipFill>
                  <a:blip r:embed="rId3"/>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3D28F9-9461-2373-67BD-127C45B32064}"/>
                    </a:ext>
                  </a:extLst>
                </p:cNvPr>
                <p:cNvSpPr txBox="1"/>
                <p:nvPr/>
              </p:nvSpPr>
              <p:spPr>
                <a:xfrm>
                  <a:off x="486239" y="4784658"/>
                  <a:ext cx="3922467" cy="830997"/>
                </a:xfrm>
                <a:prstGeom prst="rect">
                  <a:avLst/>
                </a:prstGeom>
                <a:solidFill>
                  <a:schemeClr val="accent5">
                    <a:lumMod val="40000"/>
                    <a:lumOff val="60000"/>
                  </a:schemeClr>
                </a:solidFill>
              </p:spPr>
              <p:txBody>
                <a:bodyPr wrap="square" rtlCol="0">
                  <a:spAutoFit/>
                </a:bodyPr>
                <a:lstStyle/>
                <a:p>
                  <a:r>
                    <a:rPr lang="en-US" sz="1600" dirty="0"/>
                    <a:t>DERs (tunable): </a:t>
                  </a:r>
                  <a14:m>
                    <m:oMath xmlns:m="http://schemas.openxmlformats.org/officeDocument/2006/math">
                      <m:r>
                        <a:rPr lang="en-US" sz="1600" i="1" dirty="0" smtClean="0">
                          <a:latin typeface="Cambria Math" panose="02040503050406030204" pitchFamily="18" charset="0"/>
                        </a:rPr>
                        <m:t>[0, 100%]</m:t>
                      </m:r>
                    </m:oMath>
                  </a14:m>
                  <a:r>
                    <a:rPr lang="en-US" sz="1600" dirty="0"/>
                    <a:t> (</a:t>
                  </a:r>
                  <a14:m>
                    <m:oMath xmlns:m="http://schemas.openxmlformats.org/officeDocument/2006/math">
                      <m:r>
                        <a:rPr lang="en-US" sz="1600" i="1" dirty="0" smtClean="0">
                          <a:latin typeface="Cambria Math" panose="02040503050406030204" pitchFamily="18" charset="0"/>
                        </a:rPr>
                        <m:t>0</m:t>
                      </m:r>
                    </m:oMath>
                  </a14:m>
                  <a:r>
                    <a:rPr lang="en-US" sz="1600" dirty="0"/>
                    <a:t> to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Batteries</a:t>
                  </a:r>
                  <a:r>
                    <a:rPr lang="en-US" sz="1600" baseline="30000" dirty="0"/>
                    <a:t>#</a:t>
                  </a:r>
                  <a:r>
                    <a:rPr lang="en-US" sz="1600" dirty="0"/>
                    <a:t> (tunable*): </a:t>
                  </a:r>
                  <a14:m>
                    <m:oMath xmlns:m="http://schemas.openxmlformats.org/officeDocument/2006/math">
                      <m:r>
                        <a:rPr lang="en-US" sz="1600" b="0" i="1" smtClean="0">
                          <a:latin typeface="Cambria Math" panose="02040503050406030204" pitchFamily="18" charset="0"/>
                        </a:rPr>
                        <m:t>[0, 100%]</m:t>
                      </m:r>
                    </m:oMath>
                  </a14:m>
                  <a:r>
                    <a:rPr lang="en-US" sz="1600" dirty="0"/>
                    <a:t> (</a:t>
                  </a:r>
                  <a14:m>
                    <m:oMath xmlns:m="http://schemas.openxmlformats.org/officeDocument/2006/math">
                      <m:r>
                        <a:rPr lang="en-US" sz="1600" b="0" i="1" dirty="0" smtClean="0">
                          <a:latin typeface="Cambria Math" panose="02040503050406030204" pitchFamily="18" charset="0"/>
                        </a:rPr>
                        <m:t>0</m:t>
                      </m:r>
                    </m:oMath>
                  </a14:m>
                  <a:r>
                    <a:rPr lang="en-US" sz="1600" dirty="0"/>
                    <a:t> to </a:t>
                  </a:r>
                  <a14:m>
                    <m:oMath xmlns:m="http://schemas.openxmlformats.org/officeDocument/2006/math">
                      <m:r>
                        <a:rPr lang="en-US" sz="1600" b="0" i="1" smtClean="0">
                          <a:latin typeface="Cambria Math" panose="02040503050406030204" pitchFamily="18" charset="0"/>
                        </a:rPr>
                        <m:t>85 </m:t>
                      </m:r>
                    </m:oMath>
                  </a14:m>
                  <a:r>
                    <a:rPr lang="en-US" sz="1600" dirty="0"/>
                    <a:t>buses)</a:t>
                  </a:r>
                </a:p>
              </p:txBody>
            </p:sp>
          </mc:Choice>
          <mc:Fallback xmlns="">
            <p:sp>
              <p:nvSpPr>
                <p:cNvPr id="27" name="TextBox 26">
                  <a:extLst>
                    <a:ext uri="{FF2B5EF4-FFF2-40B4-BE49-F238E27FC236}">
                      <a16:creationId xmlns:a16="http://schemas.microsoft.com/office/drawing/2014/main" id="{CA3D28F9-9461-2373-67BD-127C45B32064}"/>
                    </a:ext>
                  </a:extLst>
                </p:cNvPr>
                <p:cNvSpPr txBox="1">
                  <a:spLocks noRot="1" noChangeAspect="1" noMove="1" noResize="1" noEditPoints="1" noAdjustHandles="1" noChangeArrowheads="1" noChangeShapeType="1" noTextEdit="1"/>
                </p:cNvSpPr>
                <p:nvPr/>
              </p:nvSpPr>
              <p:spPr>
                <a:xfrm>
                  <a:off x="486239" y="4784658"/>
                  <a:ext cx="3922467" cy="830997"/>
                </a:xfrm>
                <a:prstGeom prst="rect">
                  <a:avLst/>
                </a:prstGeom>
                <a:blipFill>
                  <a:blip r:embed="rId4"/>
                  <a:stretch>
                    <a:fillRect l="-776" t="-2206" b="-8824"/>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CBBE44BC-74D7-3BBC-1A77-8A15F2D448A1}"/>
              </a:ext>
            </a:extLst>
          </p:cNvPr>
          <p:cNvGrpSpPr/>
          <p:nvPr/>
        </p:nvGrpSpPr>
        <p:grpSpPr>
          <a:xfrm>
            <a:off x="7623712" y="2355721"/>
            <a:ext cx="4398605" cy="3896563"/>
            <a:chOff x="5207308" y="2752627"/>
            <a:chExt cx="4398605" cy="3896563"/>
          </a:xfrm>
        </p:grpSpPr>
        <p:sp>
          <p:nvSpPr>
            <p:cNvPr id="28" name="Rectangle 27">
              <a:extLst>
                <a:ext uri="{FF2B5EF4-FFF2-40B4-BE49-F238E27FC236}">
                  <a16:creationId xmlns:a16="http://schemas.microsoft.com/office/drawing/2014/main" id="{A4B23DA0-A288-7115-F609-ED1408023FB9}"/>
                </a:ext>
              </a:extLst>
            </p:cNvPr>
            <p:cNvSpPr/>
            <p:nvPr/>
          </p:nvSpPr>
          <p:spPr>
            <a:xfrm>
              <a:off x="5207308" y="2752627"/>
              <a:ext cx="4398605" cy="3278990"/>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9" name="TextBox 28">
              <a:extLst>
                <a:ext uri="{FF2B5EF4-FFF2-40B4-BE49-F238E27FC236}">
                  <a16:creationId xmlns:a16="http://schemas.microsoft.com/office/drawing/2014/main" id="{56EB4224-4BCD-F5E2-626A-3065AD3B9FD9}"/>
                </a:ext>
              </a:extLst>
            </p:cNvPr>
            <p:cNvSpPr txBox="1"/>
            <p:nvPr/>
          </p:nvSpPr>
          <p:spPr>
            <a:xfrm>
              <a:off x="5207308" y="6310636"/>
              <a:ext cx="4398605" cy="338554"/>
            </a:xfrm>
            <a:prstGeom prst="rect">
              <a:avLst/>
            </a:prstGeom>
            <a:solidFill>
              <a:schemeClr val="accent5"/>
            </a:solidFill>
          </p:spPr>
          <p:txBody>
            <a:bodyPr wrap="square" rtlCol="0">
              <a:spAutoFit/>
            </a:bodyPr>
            <a:lstStyle/>
            <a:p>
              <a:r>
                <a:rPr lang="en-US" sz="1600" dirty="0"/>
                <a:t>“Original” Simulation: (C/D)-OPF</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149439B-BAE4-4E23-E294-573192E6D70C}"/>
                    </a:ext>
                  </a:extLst>
                </p:cNvPr>
                <p:cNvSpPr txBox="1"/>
                <p:nvPr/>
              </p:nvSpPr>
              <p:spPr>
                <a:xfrm>
                  <a:off x="5413887" y="3039781"/>
                  <a:ext cx="3922467" cy="338554"/>
                </a:xfrm>
                <a:prstGeom prst="rect">
                  <a:avLst/>
                </a:prstGeom>
                <a:solidFill>
                  <a:schemeClr val="accent5">
                    <a:lumMod val="40000"/>
                    <a:lumOff val="60000"/>
                  </a:schemeClr>
                </a:solidFill>
              </p:spPr>
              <p:txBody>
                <a:bodyPr wrap="square" rtlCol="0">
                  <a:spAutoFit/>
                </a:bodyPr>
                <a:lstStyle/>
                <a:p>
                  <a:r>
                    <a:rPr lang="en-US" sz="1600" dirty="0"/>
                    <a:t>No Time-dimension: Equivalent to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endParaRPr lang="en-US" sz="1600" dirty="0"/>
                </a:p>
              </p:txBody>
            </p:sp>
          </mc:Choice>
          <mc:Fallback xmlns="">
            <p:sp>
              <p:nvSpPr>
                <p:cNvPr id="30" name="TextBox 29">
                  <a:extLst>
                    <a:ext uri="{FF2B5EF4-FFF2-40B4-BE49-F238E27FC236}">
                      <a16:creationId xmlns:a16="http://schemas.microsoft.com/office/drawing/2014/main" id="{F149439B-BAE4-4E23-E294-573192E6D70C}"/>
                    </a:ext>
                  </a:extLst>
                </p:cNvPr>
                <p:cNvSpPr txBox="1">
                  <a:spLocks noRot="1" noChangeAspect="1" noMove="1" noResize="1" noEditPoints="1" noAdjustHandles="1" noChangeArrowheads="1" noChangeShapeType="1" noTextEdit="1"/>
                </p:cNvSpPr>
                <p:nvPr/>
              </p:nvSpPr>
              <p:spPr>
                <a:xfrm>
                  <a:off x="5413887" y="3039781"/>
                  <a:ext cx="3922467" cy="338554"/>
                </a:xfrm>
                <a:prstGeom prst="rect">
                  <a:avLst/>
                </a:prstGeom>
                <a:blipFill>
                  <a:blip r:embed="rId5"/>
                  <a:stretch>
                    <a:fillRect l="-776"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005F4A1-97AB-2AFF-C9E2-C75D40A5273C}"/>
                    </a:ext>
                  </a:extLst>
                </p:cNvPr>
                <p:cNvSpPr txBox="1"/>
                <p:nvPr/>
              </p:nvSpPr>
              <p:spPr>
                <a:xfrm>
                  <a:off x="5413885"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31" name="TextBox 30">
                  <a:extLst>
                    <a:ext uri="{FF2B5EF4-FFF2-40B4-BE49-F238E27FC236}">
                      <a16:creationId xmlns:a16="http://schemas.microsoft.com/office/drawing/2014/main" id="{1005F4A1-97AB-2AFF-C9E2-C75D40A5273C}"/>
                    </a:ext>
                  </a:extLst>
                </p:cNvPr>
                <p:cNvSpPr txBox="1">
                  <a:spLocks noRot="1" noChangeAspect="1" noMove="1" noResize="1" noEditPoints="1" noAdjustHandles="1" noChangeArrowheads="1" noChangeShapeType="1" noTextEdit="1"/>
                </p:cNvSpPr>
                <p:nvPr/>
              </p:nvSpPr>
              <p:spPr>
                <a:xfrm>
                  <a:off x="5413885" y="3462155"/>
                  <a:ext cx="3922467" cy="1077218"/>
                </a:xfrm>
                <a:prstGeom prst="rect">
                  <a:avLst/>
                </a:prstGeom>
                <a:blipFill>
                  <a:blip r:embed="rId6"/>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9A47F5-4DCC-23B7-1A43-0AC5D56E280F}"/>
                    </a:ext>
                  </a:extLst>
                </p:cNvPr>
                <p:cNvSpPr txBox="1"/>
                <p:nvPr/>
              </p:nvSpPr>
              <p:spPr>
                <a:xfrm>
                  <a:off x="5413885" y="4708544"/>
                  <a:ext cx="3922467" cy="584775"/>
                </a:xfrm>
                <a:prstGeom prst="rect">
                  <a:avLst/>
                </a:prstGeom>
                <a:solidFill>
                  <a:schemeClr val="accent5">
                    <a:lumMod val="40000"/>
                    <a:lumOff val="60000"/>
                  </a:schemeClr>
                </a:solidFill>
              </p:spPr>
              <p:txBody>
                <a:bodyPr wrap="square" rtlCol="0">
                  <a:spAutoFit/>
                </a:bodyPr>
                <a:lstStyle/>
                <a:p>
                  <a:r>
                    <a:rPr lang="en-US" sz="1600" dirty="0"/>
                    <a:t>DERs (fixed): </a:t>
                  </a:r>
                  <a14:m>
                    <m:oMath xmlns:m="http://schemas.openxmlformats.org/officeDocument/2006/math">
                      <m:r>
                        <a:rPr lang="en-US" sz="1600" i="1" dirty="0" smtClean="0">
                          <a:latin typeface="Cambria Math" panose="02040503050406030204" pitchFamily="18" charset="0"/>
                        </a:rPr>
                        <m:t>100%</m:t>
                      </m:r>
                    </m:oMath>
                  </a14:m>
                  <a:r>
                    <a:rPr lang="en-US" sz="1600" dirty="0"/>
                    <a:t>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No Batteries: Equivalent to </a:t>
                  </a:r>
                  <a14:m>
                    <m:oMath xmlns:m="http://schemas.openxmlformats.org/officeDocument/2006/math">
                      <m:r>
                        <a:rPr lang="en-US" sz="1600" b="0" i="1" smtClean="0">
                          <a:latin typeface="Cambria Math" panose="02040503050406030204" pitchFamily="18" charset="0"/>
                        </a:rPr>
                        <m:t>0%</m:t>
                      </m:r>
                    </m:oMath>
                  </a14:m>
                  <a:r>
                    <a:rPr lang="en-US" sz="1600" dirty="0"/>
                    <a:t> (</a:t>
                  </a:r>
                  <a14:m>
                    <m:oMath xmlns:m="http://schemas.openxmlformats.org/officeDocument/2006/math">
                      <m:r>
                        <a:rPr lang="en-US" sz="1600" b="0" i="1" smtClean="0">
                          <a:latin typeface="Cambria Math" panose="02040503050406030204" pitchFamily="18" charset="0"/>
                        </a:rPr>
                        <m:t>0</m:t>
                      </m:r>
                    </m:oMath>
                  </a14:m>
                  <a:r>
                    <a:rPr lang="en-US" sz="1600" dirty="0"/>
                    <a:t> buses)</a:t>
                  </a:r>
                </a:p>
              </p:txBody>
            </p:sp>
          </mc:Choice>
          <mc:Fallback xmlns="">
            <p:sp>
              <p:nvSpPr>
                <p:cNvPr id="32" name="TextBox 31">
                  <a:extLst>
                    <a:ext uri="{FF2B5EF4-FFF2-40B4-BE49-F238E27FC236}">
                      <a16:creationId xmlns:a16="http://schemas.microsoft.com/office/drawing/2014/main" id="{B39A47F5-4DCC-23B7-1A43-0AC5D56E280F}"/>
                    </a:ext>
                  </a:extLst>
                </p:cNvPr>
                <p:cNvSpPr txBox="1">
                  <a:spLocks noRot="1" noChangeAspect="1" noMove="1" noResize="1" noEditPoints="1" noAdjustHandles="1" noChangeArrowheads="1" noChangeShapeType="1" noTextEdit="1"/>
                </p:cNvSpPr>
                <p:nvPr/>
              </p:nvSpPr>
              <p:spPr>
                <a:xfrm>
                  <a:off x="5413885" y="4708544"/>
                  <a:ext cx="3922467" cy="584775"/>
                </a:xfrm>
                <a:prstGeom prst="rect">
                  <a:avLst/>
                </a:prstGeom>
                <a:blipFill>
                  <a:blip r:embed="rId7"/>
                  <a:stretch>
                    <a:fillRect l="-776" t="-3125" b="-12500"/>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EFBF0200-260F-450F-F655-DAA83A7640CF}"/>
              </a:ext>
            </a:extLst>
          </p:cNvPr>
          <p:cNvCxnSpPr>
            <a:stCxn id="23" idx="3"/>
            <a:endCxn id="28" idx="1"/>
          </p:cNvCxnSpPr>
          <p:nvPr/>
        </p:nvCxnSpPr>
        <p:spPr>
          <a:xfrm>
            <a:off x="4662556" y="3995216"/>
            <a:ext cx="2961156"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9CAFB5-7504-C97D-39C7-25D95E3F303F}"/>
                  </a:ext>
                </a:extLst>
              </p:cNvPr>
              <p:cNvSpPr txBox="1"/>
              <p:nvPr/>
            </p:nvSpPr>
            <p:spPr>
              <a:xfrm>
                <a:off x="4884034" y="2652732"/>
                <a:ext cx="2518200" cy="1200329"/>
              </a:xfrm>
              <a:prstGeom prst="rect">
                <a:avLst/>
              </a:prstGeom>
              <a:gradFill flip="none" rotWithShape="1">
                <a:gsLst>
                  <a:gs pos="45000">
                    <a:schemeClr val="tx2">
                      <a:lumMod val="60000"/>
                      <a:lumOff val="40000"/>
                    </a:schemeClr>
                  </a:gs>
                  <a:gs pos="100000">
                    <a:schemeClr val="accent1"/>
                  </a:gs>
                  <a:gs pos="0">
                    <a:schemeClr val="accent5">
                      <a:lumMod val="50000"/>
                    </a:schemeClr>
                  </a:gs>
                </a:gsLst>
                <a:lin ang="10800000" scaled="1"/>
                <a:tileRect/>
              </a:gra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m:oMathPara>
                </a14:m>
                <a:endParaRPr lang="en-US" b="0" dirty="0"/>
              </a:p>
              <a:p>
                <a:pPr algn="ctr"/>
                <a14:m>
                  <m:oMath xmlns:m="http://schemas.openxmlformats.org/officeDocument/2006/math">
                    <m:r>
                      <a:rPr lang="en-US" b="0" i="1" smtClean="0">
                        <a:latin typeface="Cambria Math" panose="02040503050406030204" pitchFamily="18" charset="0"/>
                      </a:rPr>
                      <m:t>𝑛𝑢𝑚𝐴𝑟𝑒𝑎𝑠</m:t>
                    </m:r>
                    <m:r>
                      <a:rPr lang="en-US" b="0" i="1" smtClean="0">
                        <a:latin typeface="Cambria Math" panose="02040503050406030204" pitchFamily="18" charset="0"/>
                      </a:rPr>
                      <m:t>=1</m:t>
                    </m:r>
                  </m:oMath>
                </a14:m>
                <a:r>
                  <a:rPr lang="en-US" dirty="0"/>
                  <a:t> (COPF)</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𝐷𝐸𝑅</m:t>
                      </m:r>
                      <m:r>
                        <a:rPr lang="en-US" b="0" i="1" smtClean="0">
                          <a:latin typeface="Cambria Math" panose="02040503050406030204" pitchFamily="18" charset="0"/>
                        </a:rPr>
                        <m:t>=100</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𝐵𝑎𝑡𝑡𝑒𝑟𝑖𝑒𝑠</m:t>
                      </m:r>
                      <m:r>
                        <a:rPr lang="en-US"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A89CAFB5-7504-C97D-39C7-25D95E3F303F}"/>
                  </a:ext>
                </a:extLst>
              </p:cNvPr>
              <p:cNvSpPr txBox="1">
                <a:spLocks noRot="1" noChangeAspect="1" noMove="1" noResize="1" noEditPoints="1" noAdjustHandles="1" noChangeArrowheads="1" noChangeShapeType="1" noTextEdit="1"/>
              </p:cNvSpPr>
              <p:nvPr/>
            </p:nvSpPr>
            <p:spPr>
              <a:xfrm>
                <a:off x="4884034" y="2652732"/>
                <a:ext cx="2518200" cy="120032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51723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40f16175-07f6-4179-a7d3-44240c48c007"/>
    <ds:schemaRef ds:uri="http://schemas.microsoft.com/office/2006/documentManagement/types"/>
    <ds:schemaRef ds:uri="http://schemas.microsoft.com/office/infopath/2007/PartnerControls"/>
    <ds:schemaRef ds:uri="07b86a79-a0e0-4fae-97d8-d960552457a2"/>
    <ds:schemaRef ds:uri="http://purl.org/dc/dcmitype/"/>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529</TotalTime>
  <Words>9970</Words>
  <Application>Microsoft Office PowerPoint</Application>
  <PresentationFormat>Widescreen</PresentationFormat>
  <Paragraphs>992</Paragraphs>
  <Slides>155</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155</vt:i4>
      </vt:variant>
    </vt:vector>
  </HeadingPairs>
  <TitlesOfParts>
    <vt:vector size="167"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Optimal Power Flow for Active Power Distribution Systems</vt:lpstr>
      <vt:lpstr>IEEE 123 X% PVs, 0% Batteries. COPF. T = 1</vt:lpstr>
      <vt:lpstr>IEEE 123 X% PVs, 0% Batteries. COPF. T = 1</vt:lpstr>
      <vt:lpstr>IEEE 123 X% PVs, 0% Batteries. COPF. T = 1</vt:lpstr>
      <vt:lpstr>Comparison with OpenDSS: System-wide Voltage Snapshots PV = 0%, 10%, 20%, 30%, 40%, 50% Battery = 0% T = 1</vt:lpstr>
      <vt:lpstr>PowerPoint Presentation</vt:lpstr>
      <vt:lpstr>Trying to benchmark the “Benchmark” Simulation against the “Original” Simulation</vt:lpstr>
      <vt:lpstr>Trying to benchmark the “Benchmark” Simulation against the “Original” Simulation</vt:lpstr>
      <vt:lpstr>Trying to benchmark the “Benchmark” Simulation against the “Original” Simulation</vt:lpstr>
      <vt:lpstr>IEEE 123 100% DER, 0% Batteries. COPF. T = 1</vt:lpstr>
      <vt:lpstr>Comparison with OpenDSS</vt:lpstr>
      <vt:lpstr>IEEE 123 100% DER, 0% Batteries. COPF. T = 1</vt:lpstr>
      <vt:lpstr>Current Approach: Validating OPF decision variables with OpenDSS</vt:lpstr>
      <vt:lpstr>Comparison with OpenDSS confirms that the current MPCOPF model has issues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2024-01-27T03:27:39Z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